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4" r:id="rId1"/>
  </p:sldMasterIdLst>
  <p:notesMasterIdLst>
    <p:notesMasterId r:id="rId14"/>
  </p:notesMasterIdLst>
  <p:handoutMasterIdLst>
    <p:handoutMasterId r:id="rId15"/>
  </p:handoutMasterIdLst>
  <p:sldIdLst>
    <p:sldId id="257" r:id="rId2"/>
    <p:sldId id="285" r:id="rId3"/>
    <p:sldId id="296" r:id="rId4"/>
    <p:sldId id="289" r:id="rId5"/>
    <p:sldId id="307" r:id="rId6"/>
    <p:sldId id="305" r:id="rId7"/>
    <p:sldId id="308" r:id="rId8"/>
    <p:sldId id="297" r:id="rId9"/>
    <p:sldId id="312" r:id="rId10"/>
    <p:sldId id="315" r:id="rId11"/>
    <p:sldId id="314" r:id="rId12"/>
    <p:sldId id="282" r:id="rId13"/>
  </p:sldIdLst>
  <p:sldSz cx="9144000" cy="6858000" type="screen4x3"/>
  <p:notesSz cx="68580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7A87"/>
    <a:srgbClr val="5D3526"/>
    <a:srgbClr val="766A62"/>
    <a:srgbClr val="EFF0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510" autoAdjust="0"/>
    <p:restoredTop sz="79879" autoAdjust="0"/>
  </p:normalViewPr>
  <p:slideViewPr>
    <p:cSldViewPr>
      <p:cViewPr varScale="1">
        <p:scale>
          <a:sx n="113" d="100"/>
          <a:sy n="113" d="100"/>
        </p:scale>
        <p:origin x="142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BFD60C-5F50-43FF-AFC5-811B7A4BE333}" type="datetimeFigureOut">
              <a:rPr lang="en-US" smtClean="0"/>
              <a:t>3/20/2017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9"/>
            <a:ext cx="297180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969"/>
            <a:ext cx="297180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00D566-79DF-4FCF-8A26-D41770F851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71864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09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049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415790"/>
            <a:ext cx="5486400" cy="418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96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967"/>
            <a:ext cx="297180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96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829967"/>
            <a:ext cx="297180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CE462BF5-B292-445F-9059-B1C70D87CB8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514031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- Keep your title simple.</a:t>
            </a:r>
          </a:p>
          <a:p>
            <a:r>
              <a:rPr lang="en-US" dirty="0" smtClean="0"/>
              <a:t>- Use the first subtitle for the</a:t>
            </a:r>
            <a:r>
              <a:rPr lang="en-US" baseline="0" dirty="0" smtClean="0"/>
              <a:t> subtitle of your presentation</a:t>
            </a:r>
          </a:p>
          <a:p>
            <a:r>
              <a:rPr lang="en-US" baseline="0" dirty="0" smtClean="0"/>
              <a:t>- Use the “2</a:t>
            </a:r>
            <a:r>
              <a:rPr lang="en-US" baseline="30000" dirty="0" smtClean="0"/>
              <a:t>nd</a:t>
            </a:r>
            <a:r>
              <a:rPr lang="en-US" baseline="0" dirty="0" smtClean="0"/>
              <a:t> subtitle” for your name, job, title, etc. </a:t>
            </a:r>
            <a:r>
              <a:rPr lang="en-US" baseline="0" dirty="0" smtClean="0">
                <a:sym typeface="Wingdings" pitchFamily="2" charset="2"/>
              </a:rPr>
              <a:t></a:t>
            </a:r>
            <a:r>
              <a:rPr lang="en-US" b="1" i="1" baseline="0" dirty="0" smtClean="0">
                <a:sym typeface="Wingdings" pitchFamily="2" charset="2"/>
              </a:rPr>
              <a:t> This is optional!</a:t>
            </a:r>
            <a:endParaRPr lang="en-US" b="1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462BF5-B292-445F-9059-B1C70D87CB88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99586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tif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itle Slide for CR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B82C8BF-E92C-4FC5-AE5A-B71BC5ADE9B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Rectangle 1"/>
          <p:cNvSpPr>
            <a:spLocks/>
          </p:cNvSpPr>
          <p:nvPr/>
        </p:nvSpPr>
        <p:spPr bwMode="auto">
          <a:xfrm>
            <a:off x="304800" y="257770"/>
            <a:ext cx="8581430" cy="6295430"/>
          </a:xfrm>
          <a:prstGeom prst="rect">
            <a:avLst/>
          </a:prstGeom>
          <a:solidFill>
            <a:srgbClr val="007A87"/>
          </a:solidFill>
          <a:ln w="139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eaLnBrk="1" hangingPunct="1"/>
            <a:endParaRPr lang="en-US" sz="3000" dirty="0" smtClean="0">
              <a:solidFill>
                <a:srgbClr val="FFFFFF"/>
              </a:solidFill>
              <a:latin typeface="Gill Sans" charset="0"/>
              <a:sym typeface="Gill Sans" charset="0"/>
            </a:endParaRPr>
          </a:p>
        </p:txBody>
      </p:sp>
      <p:cxnSp>
        <p:nvCxnSpPr>
          <p:cNvPr id="13" name="Straight Connector 12"/>
          <p:cNvCxnSpPr/>
          <p:nvPr/>
        </p:nvCxnSpPr>
        <p:spPr bwMode="auto">
          <a:xfrm>
            <a:off x="838200" y="2438400"/>
            <a:ext cx="7315200" cy="1588"/>
          </a:xfrm>
          <a:prstGeom prst="line">
            <a:avLst/>
          </a:prstGeom>
          <a:blipFill dpi="0" rotWithShape="0">
            <a:blip r:embed="rId2" cstate="print"/>
            <a:srcRect/>
            <a:tile tx="0" ty="0" sx="100000" sy="100000" flip="none" algn="tl"/>
          </a:blipFill>
          <a:ln w="635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Straight Connector 13"/>
          <p:cNvCxnSpPr/>
          <p:nvPr/>
        </p:nvCxnSpPr>
        <p:spPr bwMode="auto">
          <a:xfrm>
            <a:off x="838200" y="4419600"/>
            <a:ext cx="7315200" cy="1588"/>
          </a:xfrm>
          <a:prstGeom prst="line">
            <a:avLst/>
          </a:prstGeom>
          <a:blipFill dpi="0" rotWithShape="0">
            <a:blip r:embed="rId2" cstate="print"/>
            <a:srcRect/>
            <a:tile tx="0" ty="0" sx="100000" sy="100000" flip="none" algn="tl"/>
          </a:blipFill>
          <a:ln w="635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9593" y="2636912"/>
            <a:ext cx="7236804" cy="864095"/>
          </a:xfrm>
          <a:prstGeom prst="rect">
            <a:avLst/>
          </a:prstGeom>
        </p:spPr>
        <p:txBody>
          <a:bodyPr/>
          <a:lstStyle>
            <a:lvl1pPr>
              <a:defRPr sz="40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99592" y="3573016"/>
            <a:ext cx="7236804" cy="720080"/>
          </a:xfrm>
        </p:spPr>
        <p:txBody>
          <a:bodyPr/>
          <a:lstStyle>
            <a:lvl1pPr marL="0" indent="0" algn="l">
              <a:buNone/>
              <a:defRPr>
                <a:solidFill>
                  <a:srgbClr val="FFFFFF"/>
                </a:solidFill>
                <a:latin typeface="+mj-lt"/>
              </a:defRPr>
            </a:lvl1pPr>
            <a:lvl2pPr marL="321457" indent="0" algn="ctr">
              <a:buNone/>
              <a:defRPr/>
            </a:lvl2pPr>
            <a:lvl3pPr marL="642915" indent="0" algn="ctr">
              <a:buNone/>
              <a:defRPr/>
            </a:lvl3pPr>
            <a:lvl4pPr marL="964372" indent="0" algn="ctr">
              <a:buNone/>
              <a:defRPr/>
            </a:lvl4pPr>
            <a:lvl5pPr marL="1285829" indent="0" algn="ctr">
              <a:buNone/>
              <a:defRPr/>
            </a:lvl5pPr>
            <a:lvl6pPr marL="1607287" indent="0" algn="ctr">
              <a:buNone/>
              <a:defRPr/>
            </a:lvl6pPr>
            <a:lvl7pPr marL="1928744" indent="0" algn="ctr">
              <a:buNone/>
              <a:defRPr/>
            </a:lvl7pPr>
            <a:lvl8pPr marL="2250201" indent="0" algn="ctr">
              <a:buNone/>
              <a:defRPr/>
            </a:lvl8pPr>
            <a:lvl9pPr marL="2571659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899604" y="4545124"/>
            <a:ext cx="7200788" cy="720725"/>
          </a:xfrm>
        </p:spPr>
        <p:txBody>
          <a:bodyPr/>
          <a:lstStyle>
            <a:lvl1pPr marL="0" indent="0">
              <a:buNone/>
              <a:defRPr sz="1800" i="1" baseline="0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 subtitle 2 styles</a:t>
            </a:r>
          </a:p>
        </p:txBody>
      </p:sp>
      <p:pic>
        <p:nvPicPr>
          <p:cNvPr id="10" name="Picture 9" descr="CRICO_TAGLINE_KO_RGB.tif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899885" y="780107"/>
            <a:ext cx="2880000" cy="4572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Title Slide for STRATEG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/>
          </p:cNvSpPr>
          <p:nvPr/>
        </p:nvSpPr>
        <p:spPr bwMode="auto">
          <a:xfrm>
            <a:off x="304800" y="257770"/>
            <a:ext cx="8581430" cy="6295430"/>
          </a:xfrm>
          <a:prstGeom prst="rect">
            <a:avLst/>
          </a:prstGeom>
          <a:solidFill>
            <a:srgbClr val="007A87"/>
          </a:solidFill>
          <a:ln w="139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eaLnBrk="1" hangingPunct="1"/>
            <a:endParaRPr lang="en-US" sz="3000" dirty="0" smtClean="0">
              <a:solidFill>
                <a:srgbClr val="FFFFFF"/>
              </a:solidFill>
              <a:latin typeface="Gill Sans" charset="0"/>
              <a:sym typeface="Gill Sans" charset="0"/>
            </a:endParaRPr>
          </a:p>
        </p:txBody>
      </p:sp>
      <p:pic>
        <p:nvPicPr>
          <p:cNvPr id="16" name="Picture 15" descr="CRICO_STRATEGIES_KO_RGB.ti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99886" y="777386"/>
            <a:ext cx="3082247" cy="4572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B82C8BF-E92C-4FC5-AE5A-B71BC5ADE9BF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3" name="Straight Connector 12"/>
          <p:cNvCxnSpPr/>
          <p:nvPr/>
        </p:nvCxnSpPr>
        <p:spPr bwMode="auto">
          <a:xfrm>
            <a:off x="838200" y="2438400"/>
            <a:ext cx="7315200" cy="1588"/>
          </a:xfrm>
          <a:prstGeom prst="line">
            <a:avLst/>
          </a:prstGeom>
          <a:blipFill dpi="0" rotWithShape="0">
            <a:blip r:embed="rId3" cstate="print"/>
            <a:srcRect/>
            <a:tile tx="0" ty="0" sx="100000" sy="100000" flip="none" algn="tl"/>
          </a:blipFill>
          <a:ln w="635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Straight Connector 13"/>
          <p:cNvCxnSpPr/>
          <p:nvPr/>
        </p:nvCxnSpPr>
        <p:spPr bwMode="auto">
          <a:xfrm>
            <a:off x="838200" y="4419600"/>
            <a:ext cx="7315200" cy="1588"/>
          </a:xfrm>
          <a:prstGeom prst="line">
            <a:avLst/>
          </a:prstGeom>
          <a:blipFill dpi="0" rotWithShape="0">
            <a:blip r:embed="rId3" cstate="print"/>
            <a:srcRect/>
            <a:tile tx="0" ty="0" sx="100000" sy="100000" flip="none" algn="tl"/>
          </a:blipFill>
          <a:ln w="635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9593" y="2636912"/>
            <a:ext cx="7236804" cy="864095"/>
          </a:xfrm>
          <a:prstGeom prst="rect">
            <a:avLst/>
          </a:prstGeom>
        </p:spPr>
        <p:txBody>
          <a:bodyPr/>
          <a:lstStyle>
            <a:lvl1pPr>
              <a:defRPr sz="40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99592" y="3573016"/>
            <a:ext cx="7236804" cy="720080"/>
          </a:xfrm>
        </p:spPr>
        <p:txBody>
          <a:bodyPr/>
          <a:lstStyle>
            <a:lvl1pPr marL="0" indent="0" algn="l">
              <a:buNone/>
              <a:defRPr>
                <a:solidFill>
                  <a:srgbClr val="FFFFFF"/>
                </a:solidFill>
                <a:latin typeface="+mj-lt"/>
              </a:defRPr>
            </a:lvl1pPr>
            <a:lvl2pPr marL="321457" indent="0" algn="ctr">
              <a:buNone/>
              <a:defRPr/>
            </a:lvl2pPr>
            <a:lvl3pPr marL="642915" indent="0" algn="ctr">
              <a:buNone/>
              <a:defRPr/>
            </a:lvl3pPr>
            <a:lvl4pPr marL="964372" indent="0" algn="ctr">
              <a:buNone/>
              <a:defRPr/>
            </a:lvl4pPr>
            <a:lvl5pPr marL="1285829" indent="0" algn="ctr">
              <a:buNone/>
              <a:defRPr/>
            </a:lvl5pPr>
            <a:lvl6pPr marL="1607287" indent="0" algn="ctr">
              <a:buNone/>
              <a:defRPr/>
            </a:lvl6pPr>
            <a:lvl7pPr marL="1928744" indent="0" algn="ctr">
              <a:buNone/>
              <a:defRPr/>
            </a:lvl7pPr>
            <a:lvl8pPr marL="2250201" indent="0" algn="ctr">
              <a:buNone/>
              <a:defRPr/>
            </a:lvl8pPr>
            <a:lvl9pPr marL="2571659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899604" y="4545124"/>
            <a:ext cx="7200788" cy="720725"/>
          </a:xfrm>
        </p:spPr>
        <p:txBody>
          <a:bodyPr/>
          <a:lstStyle>
            <a:lvl1pPr marL="0" indent="0">
              <a:buNone/>
              <a:defRPr sz="1800" i="1" baseline="0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 subtitle 2 styles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/>
          </p:cNvSpPr>
          <p:nvPr userDrawn="1"/>
        </p:nvSpPr>
        <p:spPr bwMode="auto">
          <a:xfrm>
            <a:off x="276820" y="276820"/>
            <a:ext cx="8581430" cy="6295430"/>
          </a:xfrm>
          <a:prstGeom prst="rect">
            <a:avLst/>
          </a:prstGeom>
          <a:solidFill>
            <a:schemeClr val="accent6"/>
          </a:solidFill>
          <a:ln w="139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eaLnBrk="1" hangingPunct="1"/>
            <a:endParaRPr lang="en-US" sz="3000" dirty="0" smtClean="0">
              <a:solidFill>
                <a:srgbClr val="000000"/>
              </a:solidFill>
              <a:latin typeface="Gill Sans" charset="0"/>
              <a:sym typeface="Gill Sans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4280" y="2036824"/>
            <a:ext cx="7448140" cy="1361777"/>
          </a:xfrm>
        </p:spPr>
        <p:txBody>
          <a:bodyPr anchor="b" anchorCtr="0"/>
          <a:lstStyle>
            <a:lvl1pPr algn="l">
              <a:defRPr sz="3200" b="0" cap="none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4280" y="3404976"/>
            <a:ext cx="7448140" cy="1500188"/>
          </a:xfrm>
        </p:spPr>
        <p:txBody>
          <a:bodyPr anchor="t" anchorCtr="0"/>
          <a:lstStyle>
            <a:lvl1pPr marL="0" indent="0">
              <a:buNone/>
              <a:defRPr sz="1800">
                <a:solidFill>
                  <a:srgbClr val="FFFFFF"/>
                </a:solidFill>
                <a:latin typeface="+mj-lt"/>
              </a:defRPr>
            </a:lvl1pPr>
            <a:lvl2pPr marL="321457" indent="0">
              <a:buNone/>
              <a:defRPr sz="1300"/>
            </a:lvl2pPr>
            <a:lvl3pPr marL="642915" indent="0">
              <a:buNone/>
              <a:defRPr sz="1100"/>
            </a:lvl3pPr>
            <a:lvl4pPr marL="964372" indent="0">
              <a:buNone/>
              <a:defRPr sz="1000"/>
            </a:lvl4pPr>
            <a:lvl5pPr marL="1285829" indent="0">
              <a:buNone/>
              <a:defRPr sz="1000"/>
            </a:lvl5pPr>
            <a:lvl6pPr marL="1607287" indent="0">
              <a:buNone/>
              <a:defRPr sz="1000"/>
            </a:lvl6pPr>
            <a:lvl7pPr marL="1928744" indent="0">
              <a:buNone/>
              <a:defRPr sz="1000"/>
            </a:lvl7pPr>
            <a:lvl8pPr marL="2250201" indent="0">
              <a:buNone/>
              <a:defRPr sz="1000"/>
            </a:lvl8pPr>
            <a:lvl9pPr marL="2571659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D9AA265-DD5F-4A6D-9962-E02894434F0D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v2 (if you don't like r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/>
          </p:cNvSpPr>
          <p:nvPr userDrawn="1"/>
        </p:nvSpPr>
        <p:spPr bwMode="auto">
          <a:xfrm>
            <a:off x="276820" y="276820"/>
            <a:ext cx="8581430" cy="6295430"/>
          </a:xfrm>
          <a:prstGeom prst="rect">
            <a:avLst/>
          </a:prstGeom>
          <a:solidFill>
            <a:srgbClr val="766A62"/>
          </a:solidFill>
          <a:ln w="139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eaLnBrk="1" hangingPunct="1"/>
            <a:endParaRPr lang="en-US" sz="3000" dirty="0" smtClean="0">
              <a:solidFill>
                <a:srgbClr val="000000"/>
              </a:solidFill>
              <a:latin typeface="Gill Sans" charset="0"/>
              <a:sym typeface="Gill Sans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4280" y="2036824"/>
            <a:ext cx="7448140" cy="1361777"/>
          </a:xfrm>
        </p:spPr>
        <p:txBody>
          <a:bodyPr anchor="b" anchorCtr="0"/>
          <a:lstStyle>
            <a:lvl1pPr algn="l">
              <a:defRPr sz="3200" b="0" cap="none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4280" y="3404976"/>
            <a:ext cx="7448140" cy="1500188"/>
          </a:xfrm>
        </p:spPr>
        <p:txBody>
          <a:bodyPr anchor="t" anchorCtr="0"/>
          <a:lstStyle>
            <a:lvl1pPr marL="0" indent="0">
              <a:buNone/>
              <a:defRPr sz="1800">
                <a:solidFill>
                  <a:srgbClr val="FFFFFF"/>
                </a:solidFill>
                <a:latin typeface="+mj-lt"/>
              </a:defRPr>
            </a:lvl1pPr>
            <a:lvl2pPr marL="321457" indent="0">
              <a:buNone/>
              <a:defRPr sz="1300"/>
            </a:lvl2pPr>
            <a:lvl3pPr marL="642915" indent="0">
              <a:buNone/>
              <a:defRPr sz="1100"/>
            </a:lvl3pPr>
            <a:lvl4pPr marL="964372" indent="0">
              <a:buNone/>
              <a:defRPr sz="1000"/>
            </a:lvl4pPr>
            <a:lvl5pPr marL="1285829" indent="0">
              <a:buNone/>
              <a:defRPr sz="1000"/>
            </a:lvl5pPr>
            <a:lvl6pPr marL="1607287" indent="0">
              <a:buNone/>
              <a:defRPr sz="1000"/>
            </a:lvl6pPr>
            <a:lvl7pPr marL="1928744" indent="0">
              <a:buNone/>
              <a:defRPr sz="1000"/>
            </a:lvl7pPr>
            <a:lvl8pPr marL="2250201" indent="0">
              <a:buNone/>
              <a:defRPr sz="1000"/>
            </a:lvl8pPr>
            <a:lvl9pPr marL="2571659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D9AA265-DD5F-4A6D-9962-E02894434F0D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ond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/>
          </p:cNvSpPr>
          <p:nvPr userDrawn="1"/>
        </p:nvSpPr>
        <p:spPr bwMode="auto">
          <a:xfrm>
            <a:off x="276820" y="276820"/>
            <a:ext cx="8581430" cy="6295430"/>
          </a:xfrm>
          <a:prstGeom prst="rect">
            <a:avLst/>
          </a:prstGeom>
          <a:solidFill>
            <a:schemeClr val="accent4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tIns="0" rIns="0" bIns="0"/>
          <a:lstStyle/>
          <a:p>
            <a:pPr algn="ctr" eaLnBrk="1" hangingPunct="1"/>
            <a:endParaRPr lang="en-US" sz="3000" dirty="0" smtClean="0">
              <a:solidFill>
                <a:srgbClr val="000000"/>
              </a:solidFill>
              <a:latin typeface="Gill Sans" charset="0"/>
              <a:sym typeface="Gill Sans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3119028"/>
            <a:ext cx="7452828" cy="634008"/>
          </a:xfrm>
        </p:spPr>
        <p:txBody>
          <a:bodyPr anchor="ctr" anchorCtr="0"/>
          <a:lstStyle>
            <a:lvl1pPr>
              <a:defRPr i="1">
                <a:solidFill>
                  <a:srgbClr val="5D352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eaLnBrk="1" hangingPunct="1"/>
            <a:fld id="{C501F651-3E7C-436D-B5A5-FF89EA23DC4C}" type="slidenum">
              <a:rPr lang="en-US" smtClean="0">
                <a:solidFill>
                  <a:srgbClr val="000000"/>
                </a:solidFill>
              </a:rPr>
              <a:pPr eaLnBrk="1" hangingPunct="1"/>
              <a:t>‹#›</a:t>
            </a:fld>
            <a:endParaRPr lang="en-US" dirty="0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3" y="1952836"/>
            <a:ext cx="7344816" cy="4104456"/>
          </a:xfrm>
        </p:spPr>
        <p:txBody>
          <a:bodyPr/>
          <a:lstStyle>
            <a:lvl1pPr marL="174625" indent="-174625">
              <a:defRPr sz="2000">
                <a:solidFill>
                  <a:schemeClr val="tx1"/>
                </a:solidFill>
                <a:latin typeface="+mn-lt"/>
              </a:defRPr>
            </a:lvl1pPr>
            <a:lvl2pPr marL="341313" indent="-174625">
              <a:defRPr sz="2000">
                <a:solidFill>
                  <a:schemeClr val="tx1"/>
                </a:solidFill>
                <a:latin typeface="+mn-lt"/>
              </a:defRPr>
            </a:lvl2pPr>
            <a:lvl3pPr marL="515938" indent="-174625">
              <a:defRPr sz="2000">
                <a:solidFill>
                  <a:schemeClr val="tx1"/>
                </a:solidFill>
                <a:latin typeface="+mn-lt"/>
              </a:defRPr>
            </a:lvl3pPr>
            <a:lvl4pPr marL="688975" indent="-174625">
              <a:defRPr sz="2000">
                <a:solidFill>
                  <a:schemeClr val="tx1"/>
                </a:solidFill>
                <a:latin typeface="+mn-lt"/>
              </a:defRPr>
            </a:lvl4pPr>
            <a:lvl5pPr marL="855663" indent="-174625"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smtClean="0">
                <a:sym typeface="Georgia" charset="0"/>
              </a:rPr>
              <a:t>Click to edit Master text styles</a:t>
            </a:r>
          </a:p>
          <a:p>
            <a:pPr lvl="1"/>
            <a:r>
              <a:rPr lang="en-US" smtClean="0">
                <a:sym typeface="Georgia" charset="0"/>
              </a:rPr>
              <a:t>Second level</a:t>
            </a:r>
          </a:p>
          <a:p>
            <a:pPr lvl="2"/>
            <a:r>
              <a:rPr lang="en-US" smtClean="0">
                <a:sym typeface="Georgia" charset="0"/>
              </a:rPr>
              <a:t>Third level</a:t>
            </a:r>
          </a:p>
          <a:p>
            <a:pPr lvl="3"/>
            <a:r>
              <a:rPr lang="en-US" smtClean="0">
                <a:sym typeface="Georgia" charset="0"/>
              </a:rPr>
              <a:t>Fourth level</a:t>
            </a:r>
          </a:p>
          <a:p>
            <a:pPr lvl="4"/>
            <a:r>
              <a:rPr lang="en-US" smtClean="0">
                <a:sym typeface="Georgia" charset="0"/>
              </a:rPr>
              <a:t>Fifth level</a:t>
            </a:r>
            <a:endParaRPr lang="en-US" dirty="0" smtClean="0">
              <a:sym typeface="Gill Sans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3F83FC7-6A5B-48D4-AE15-9ED2F8372EC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899592" y="1520788"/>
            <a:ext cx="7344816" cy="396044"/>
          </a:xfrm>
        </p:spPr>
        <p:txBody>
          <a:bodyPr/>
          <a:lstStyle>
            <a:lvl1pPr marL="0" indent="0">
              <a:buNone/>
              <a:defRPr sz="180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 subhead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899592" y="6165304"/>
            <a:ext cx="7345363" cy="250825"/>
          </a:xfrm>
        </p:spPr>
        <p:txBody>
          <a:bodyPr anchor="b" anchorCtr="0"/>
          <a:lstStyle>
            <a:lvl1pPr marL="0" indent="0">
              <a:spcBef>
                <a:spcPts val="0"/>
              </a:spcBef>
              <a:buNone/>
              <a:defRPr sz="1000"/>
            </a:lvl1pPr>
          </a:lstStyle>
          <a:p>
            <a:pPr lvl="0"/>
            <a:r>
              <a:rPr lang="en-US" dirty="0" smtClean="0"/>
              <a:t>Click to edit Master footnote styles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899592" y="692696"/>
            <a:ext cx="7358063" cy="82296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35717" tIns="35717" rIns="35717" bIns="35717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eorgia" charset="0"/>
              </a:rPr>
              <a:t>Click to edit Master title style</a:t>
            </a:r>
            <a:endParaRPr lang="en-US" dirty="0" smtClean="0">
              <a:sym typeface="Georgia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- Short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3" y="1628800"/>
            <a:ext cx="7344816" cy="4428492"/>
          </a:xfrm>
        </p:spPr>
        <p:txBody>
          <a:bodyPr/>
          <a:lstStyle>
            <a:lvl1pPr marL="174625" indent="-174625">
              <a:defRPr sz="2000">
                <a:solidFill>
                  <a:schemeClr val="tx1"/>
                </a:solidFill>
                <a:latin typeface="+mn-lt"/>
              </a:defRPr>
            </a:lvl1pPr>
            <a:lvl2pPr marL="341313" indent="-174625">
              <a:defRPr sz="2000">
                <a:solidFill>
                  <a:schemeClr val="tx1"/>
                </a:solidFill>
                <a:latin typeface="+mn-lt"/>
              </a:defRPr>
            </a:lvl2pPr>
            <a:lvl3pPr marL="515938" indent="-174625">
              <a:defRPr sz="2000">
                <a:solidFill>
                  <a:schemeClr val="tx1"/>
                </a:solidFill>
                <a:latin typeface="+mn-lt"/>
              </a:defRPr>
            </a:lvl3pPr>
            <a:lvl4pPr marL="688975" indent="-174625">
              <a:defRPr sz="2000">
                <a:solidFill>
                  <a:schemeClr val="tx1"/>
                </a:solidFill>
                <a:latin typeface="+mn-lt"/>
              </a:defRPr>
            </a:lvl4pPr>
            <a:lvl5pPr marL="855663" indent="-174625"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smtClean="0">
                <a:sym typeface="Georgia" charset="0"/>
              </a:rPr>
              <a:t>Click to edit Master text styles</a:t>
            </a:r>
          </a:p>
          <a:p>
            <a:pPr lvl="1"/>
            <a:r>
              <a:rPr lang="en-US" smtClean="0">
                <a:sym typeface="Georgia" charset="0"/>
              </a:rPr>
              <a:t>Second level</a:t>
            </a:r>
          </a:p>
          <a:p>
            <a:pPr lvl="2"/>
            <a:r>
              <a:rPr lang="en-US" smtClean="0">
                <a:sym typeface="Georgia" charset="0"/>
              </a:rPr>
              <a:t>Third level</a:t>
            </a:r>
          </a:p>
          <a:p>
            <a:pPr lvl="3"/>
            <a:r>
              <a:rPr lang="en-US" smtClean="0">
                <a:sym typeface="Georgia" charset="0"/>
              </a:rPr>
              <a:t>Fourth level</a:t>
            </a:r>
          </a:p>
          <a:p>
            <a:pPr lvl="4"/>
            <a:r>
              <a:rPr lang="en-US" smtClean="0">
                <a:sym typeface="Georgia" charset="0"/>
              </a:rPr>
              <a:t>Fifth level</a:t>
            </a:r>
            <a:endParaRPr lang="en-US" dirty="0" smtClean="0">
              <a:sym typeface="Gill Sans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3F83FC7-6A5B-48D4-AE15-9ED2F8372EC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899592" y="1160748"/>
            <a:ext cx="7344816" cy="396044"/>
          </a:xfrm>
        </p:spPr>
        <p:txBody>
          <a:bodyPr/>
          <a:lstStyle>
            <a:lvl1pPr marL="0" indent="0">
              <a:buNone/>
              <a:defRPr sz="180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 subhead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899592" y="6165304"/>
            <a:ext cx="7345363" cy="250825"/>
          </a:xfrm>
        </p:spPr>
        <p:txBody>
          <a:bodyPr anchor="b" anchorCtr="0"/>
          <a:lstStyle>
            <a:lvl1pPr marL="0" indent="0">
              <a:spcBef>
                <a:spcPts val="0"/>
              </a:spcBef>
              <a:buNone/>
              <a:defRPr sz="1000"/>
            </a:lvl1pPr>
          </a:lstStyle>
          <a:p>
            <a:pPr lvl="0"/>
            <a:r>
              <a:rPr lang="en-US" dirty="0" smtClean="0"/>
              <a:t>Click to edit Master footnote styles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899592" y="692696"/>
            <a:ext cx="7358063" cy="46805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35717" tIns="35717" rIns="35717" bIns="35717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eorgia" charset="0"/>
              </a:rPr>
              <a:t>Click to edit Master title style</a:t>
            </a:r>
            <a:endParaRPr lang="en-US" dirty="0" smtClean="0">
              <a:sym typeface="Georgia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ed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3" y="1952836"/>
            <a:ext cx="7344816" cy="4104456"/>
          </a:xfrm>
        </p:spPr>
        <p:txBody>
          <a:bodyPr/>
          <a:lstStyle>
            <a:lvl1pPr marL="341313" indent="-341313">
              <a:buFont typeface="+mj-lt"/>
              <a:buAutoNum type="arabicPeriod"/>
              <a:defRPr sz="2000">
                <a:solidFill>
                  <a:schemeClr val="tx1"/>
                </a:solidFill>
                <a:latin typeface="+mn-lt"/>
              </a:defRPr>
            </a:lvl1pPr>
            <a:lvl2pPr marL="688975" indent="-347663">
              <a:buFont typeface="+mj-lt"/>
              <a:buAutoNum type="arabicPeriod"/>
              <a:defRPr sz="2000">
                <a:solidFill>
                  <a:schemeClr val="tx1"/>
                </a:solidFill>
                <a:latin typeface="+mn-lt"/>
              </a:defRPr>
            </a:lvl2pPr>
            <a:lvl3pPr marL="1030288" indent="-341313">
              <a:buFont typeface="+mj-lt"/>
              <a:buAutoNum type="arabicPeriod"/>
              <a:defRPr sz="2000">
                <a:solidFill>
                  <a:schemeClr val="tx1"/>
                </a:solidFill>
                <a:latin typeface="+mn-lt"/>
              </a:defRPr>
            </a:lvl3pPr>
            <a:lvl4pPr marL="1371600" indent="-342900">
              <a:buFont typeface="+mj-lt"/>
              <a:buAutoNum type="arabicPeriod"/>
              <a:defRPr sz="2000">
                <a:solidFill>
                  <a:schemeClr val="tx1"/>
                </a:solidFill>
                <a:latin typeface="+mn-lt"/>
              </a:defRPr>
            </a:lvl4pPr>
            <a:lvl5pPr marL="1712913" indent="-341313">
              <a:buFont typeface="+mj-lt"/>
              <a:buAutoNum type="arabicPeriod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smtClean="0">
                <a:sym typeface="Georgia" charset="0"/>
              </a:rPr>
              <a:t>Click to edit Master text styles</a:t>
            </a:r>
          </a:p>
          <a:p>
            <a:pPr lvl="1"/>
            <a:r>
              <a:rPr lang="en-US" smtClean="0">
                <a:sym typeface="Georgia" charset="0"/>
              </a:rPr>
              <a:t>Second level</a:t>
            </a:r>
          </a:p>
          <a:p>
            <a:pPr lvl="2"/>
            <a:r>
              <a:rPr lang="en-US" smtClean="0">
                <a:sym typeface="Georgia" charset="0"/>
              </a:rPr>
              <a:t>Third level</a:t>
            </a:r>
          </a:p>
          <a:p>
            <a:pPr lvl="3"/>
            <a:r>
              <a:rPr lang="en-US" smtClean="0">
                <a:sym typeface="Georgia" charset="0"/>
              </a:rPr>
              <a:t>Fourth level</a:t>
            </a:r>
          </a:p>
          <a:p>
            <a:pPr lvl="4"/>
            <a:r>
              <a:rPr lang="en-US" smtClean="0">
                <a:sym typeface="Georgia" charset="0"/>
              </a:rPr>
              <a:t>Fifth level</a:t>
            </a:r>
            <a:endParaRPr lang="en-US" dirty="0" smtClean="0">
              <a:sym typeface="Gill Sans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3F83FC7-6A5B-48D4-AE15-9ED2F8372EC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899592" y="1520788"/>
            <a:ext cx="7344816" cy="396044"/>
          </a:xfrm>
        </p:spPr>
        <p:txBody>
          <a:bodyPr/>
          <a:lstStyle>
            <a:lvl1pPr marL="0" indent="0">
              <a:buNone/>
              <a:defRPr sz="180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 subhead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899592" y="6165304"/>
            <a:ext cx="7345363" cy="250825"/>
          </a:xfrm>
        </p:spPr>
        <p:txBody>
          <a:bodyPr anchor="b" anchorCtr="0"/>
          <a:lstStyle>
            <a:lvl1pPr marL="0" indent="0">
              <a:spcBef>
                <a:spcPts val="0"/>
              </a:spcBef>
              <a:buNone/>
              <a:defRPr sz="1000"/>
            </a:lvl1pPr>
          </a:lstStyle>
          <a:p>
            <a:pPr lvl="0"/>
            <a:r>
              <a:rPr lang="en-US" dirty="0" smtClean="0"/>
              <a:t>Click to edit Master footnote styles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899592" y="692696"/>
            <a:ext cx="7358063" cy="82296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35717" tIns="35717" rIns="35717" bIns="35717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eorgia" charset="0"/>
              </a:rPr>
              <a:t>Click to edit Master title style</a:t>
            </a:r>
            <a:endParaRPr lang="en-US" dirty="0" smtClean="0">
              <a:sym typeface="Georgia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02494" y="1965474"/>
            <a:ext cx="3474720" cy="4019810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2020" y="1965474"/>
            <a:ext cx="3492388" cy="4019810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8B6F272-2EB4-4088-A029-801BD55D0DB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899592" y="1520788"/>
            <a:ext cx="7344816" cy="396044"/>
          </a:xfrm>
        </p:spPr>
        <p:txBody>
          <a:bodyPr/>
          <a:lstStyle>
            <a:lvl1pPr marL="0" indent="0">
              <a:buNone/>
              <a:defRPr sz="180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 subhead styles</a:t>
            </a:r>
          </a:p>
        </p:txBody>
      </p:sp>
      <p:sp>
        <p:nvSpPr>
          <p:cNvPr id="7" name="Text Placehold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899592" y="6165304"/>
            <a:ext cx="7345363" cy="250825"/>
          </a:xfrm>
        </p:spPr>
        <p:txBody>
          <a:bodyPr anchor="b" anchorCtr="0"/>
          <a:lstStyle>
            <a:lvl1pPr marL="0" indent="0">
              <a:buNone/>
              <a:defRPr sz="1000"/>
            </a:lvl1pPr>
          </a:lstStyle>
          <a:p>
            <a:pPr lvl="0"/>
            <a:r>
              <a:rPr lang="en-US" dirty="0" smtClean="0"/>
              <a:t>Click to edit Master footnote styles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899592" y="692696"/>
            <a:ext cx="7358063" cy="82296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35717" tIns="35717" rIns="35717" bIns="35717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eorgia" charset="0"/>
              </a:rPr>
              <a:t>Click to edit Master title style</a:t>
            </a:r>
            <a:endParaRPr lang="en-US" dirty="0" smtClean="0">
              <a:sym typeface="Georgia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9591" y="2064181"/>
            <a:ext cx="3474720" cy="365760"/>
          </a:xfrm>
          <a:solidFill>
            <a:schemeClr val="accent6"/>
          </a:solidFill>
        </p:spPr>
        <p:txBody>
          <a:bodyPr lIns="91440" anchor="ctr" anchorCtr="0"/>
          <a:lstStyle>
            <a:lvl1pPr marL="0" indent="0" algn="ctr">
              <a:buNone/>
              <a:defRPr sz="1200" b="1" cap="all" spc="20" baseline="0">
                <a:solidFill>
                  <a:srgbClr val="FFFFFF"/>
                </a:solidFill>
                <a:latin typeface="+mn-lt"/>
              </a:defRPr>
            </a:lvl1pPr>
            <a:lvl2pPr marL="321457" indent="0">
              <a:buNone/>
              <a:defRPr sz="1400" b="1"/>
            </a:lvl2pPr>
            <a:lvl3pPr marL="642915" indent="0">
              <a:buNone/>
              <a:defRPr sz="1300" b="1"/>
            </a:lvl3pPr>
            <a:lvl4pPr marL="964372" indent="0">
              <a:buNone/>
              <a:defRPr sz="1100" b="1"/>
            </a:lvl4pPr>
            <a:lvl5pPr marL="1285829" indent="0">
              <a:buNone/>
              <a:defRPr sz="1100" b="1"/>
            </a:lvl5pPr>
            <a:lvl6pPr marL="1607287" indent="0">
              <a:buNone/>
              <a:defRPr sz="1100" b="1"/>
            </a:lvl6pPr>
            <a:lvl7pPr marL="1928744" indent="0">
              <a:buNone/>
              <a:defRPr sz="1100" b="1"/>
            </a:lvl7pPr>
            <a:lvl8pPr marL="2250201" indent="0">
              <a:buNone/>
              <a:defRPr sz="1100" b="1"/>
            </a:lvl8pPr>
            <a:lvl9pPr marL="2571659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9591" y="2429941"/>
            <a:ext cx="3474720" cy="3627351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69688" y="2064181"/>
            <a:ext cx="3474720" cy="365760"/>
          </a:xfrm>
          <a:solidFill>
            <a:schemeClr val="accent6"/>
          </a:solidFill>
        </p:spPr>
        <p:txBody>
          <a:bodyPr lIns="91440" anchor="ctr" anchorCtr="0"/>
          <a:lstStyle>
            <a:lvl1pPr marL="0" indent="0" algn="ctr">
              <a:buNone/>
              <a:defRPr sz="1200" b="1" cap="all" spc="20" baseline="0">
                <a:solidFill>
                  <a:srgbClr val="FFFFFF"/>
                </a:solidFill>
                <a:latin typeface="+mn-lt"/>
              </a:defRPr>
            </a:lvl1pPr>
            <a:lvl2pPr marL="321457" indent="0">
              <a:buNone/>
              <a:defRPr sz="1400" b="1"/>
            </a:lvl2pPr>
            <a:lvl3pPr marL="642915" indent="0">
              <a:buNone/>
              <a:defRPr sz="1300" b="1"/>
            </a:lvl3pPr>
            <a:lvl4pPr marL="964372" indent="0">
              <a:buNone/>
              <a:defRPr sz="1100" b="1"/>
            </a:lvl4pPr>
            <a:lvl5pPr marL="1285829" indent="0">
              <a:buNone/>
              <a:defRPr sz="1100" b="1"/>
            </a:lvl5pPr>
            <a:lvl6pPr marL="1607287" indent="0">
              <a:buNone/>
              <a:defRPr sz="1100" b="1"/>
            </a:lvl6pPr>
            <a:lvl7pPr marL="1928744" indent="0">
              <a:buNone/>
              <a:defRPr sz="1100" b="1"/>
            </a:lvl7pPr>
            <a:lvl8pPr marL="2250201" indent="0">
              <a:buNone/>
              <a:defRPr sz="1100" b="1"/>
            </a:lvl8pPr>
            <a:lvl9pPr marL="2571659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69688" y="2429941"/>
            <a:ext cx="3474720" cy="3627351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A0996B1-C4F4-4CA2-A9DB-138C6C720A0B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899592" y="1520788"/>
            <a:ext cx="7344816" cy="396044"/>
          </a:xfrm>
        </p:spPr>
        <p:txBody>
          <a:bodyPr/>
          <a:lstStyle>
            <a:lvl1pPr marL="0" indent="0">
              <a:buNone/>
              <a:defRPr sz="180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 subhead styles</a:t>
            </a: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899592" y="6165304"/>
            <a:ext cx="7345363" cy="250825"/>
          </a:xfrm>
        </p:spPr>
        <p:txBody>
          <a:bodyPr anchor="b" anchorCtr="0"/>
          <a:lstStyle>
            <a:lvl1pPr marL="0" indent="0">
              <a:buNone/>
              <a:defRPr sz="1000"/>
            </a:lvl1pPr>
          </a:lstStyle>
          <a:p>
            <a:pPr lvl="0"/>
            <a:r>
              <a:rPr lang="en-US" dirty="0" smtClean="0"/>
              <a:t>Click to edit Master footnote styles</a:t>
            </a:r>
          </a:p>
        </p:txBody>
      </p:sp>
      <p:sp>
        <p:nvSpPr>
          <p:cNvPr id="11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899592" y="692696"/>
            <a:ext cx="7358063" cy="82296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35717" tIns="35717" rIns="35717" bIns="35717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eorgia" charset="0"/>
              </a:rPr>
              <a:t>Click to edit Master title style</a:t>
            </a:r>
            <a:endParaRPr lang="en-US" dirty="0" smtClean="0">
              <a:sym typeface="Georgia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BB77D976-D2B8-4FC8-B306-51B8443D5DBD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899592" y="1520788"/>
            <a:ext cx="7344816" cy="396044"/>
          </a:xfrm>
        </p:spPr>
        <p:txBody>
          <a:bodyPr/>
          <a:lstStyle>
            <a:lvl1pPr marL="0" indent="0">
              <a:buNone/>
              <a:defRPr sz="180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 subhead styles</a:t>
            </a:r>
          </a:p>
        </p:txBody>
      </p:sp>
      <p:sp>
        <p:nvSpPr>
          <p:cNvPr id="5" name="Text Placehold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899592" y="6165304"/>
            <a:ext cx="7345363" cy="250825"/>
          </a:xfrm>
        </p:spPr>
        <p:txBody>
          <a:bodyPr anchor="b" anchorCtr="0"/>
          <a:lstStyle>
            <a:lvl1pPr marL="0" indent="0">
              <a:buNone/>
              <a:defRPr sz="1000"/>
            </a:lvl1pPr>
          </a:lstStyle>
          <a:p>
            <a:pPr lvl="0"/>
            <a:r>
              <a:rPr lang="en-US" dirty="0" smtClean="0"/>
              <a:t>Click to edit Master footnote styles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8DD0AC3-017E-4DA0-9DE4-3D910CA3BDF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b CR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2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+mn-lt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eaLnBrk="1" hangingPunct="1"/>
            <a:fld id="{C501F651-3E7C-436D-B5A5-FF89EA23DC4C}" type="slidenum">
              <a:rPr lang="en-US" smtClean="0">
                <a:solidFill>
                  <a:srgbClr val="000000"/>
                </a:solidFill>
              </a:rPr>
              <a:pPr eaLnBrk="1" hangingPunct="1"/>
              <a:t>‹#›</a:t>
            </a:fld>
            <a:endParaRPr lang="en-US" dirty="0" smtClean="0">
              <a:solidFill>
                <a:srgbClr val="00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 l="7342" r="7829" b="311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 userDrawn="1"/>
        </p:nvSpPr>
        <p:spPr>
          <a:xfrm>
            <a:off x="3459431" y="4761148"/>
            <a:ext cx="5684569" cy="769441"/>
          </a:xfrm>
          <a:prstGeom prst="rect">
            <a:avLst/>
          </a:prstGeom>
          <a:solidFill>
            <a:schemeClr val="accent6"/>
          </a:solidFill>
        </p:spPr>
        <p:txBody>
          <a:bodyPr wrap="none" rtlCol="0">
            <a:spAutoFit/>
          </a:bodyPr>
          <a:lstStyle/>
          <a:p>
            <a:r>
              <a:rPr lang="en-US" sz="4400" dirty="0" smtClean="0">
                <a:solidFill>
                  <a:srgbClr val="FFFFFF"/>
                </a:solidFill>
                <a:latin typeface="+mj-lt"/>
              </a:rPr>
              <a:t>www.rmf.harvard.edu</a:t>
            </a:r>
            <a:endParaRPr lang="en-US" sz="4400" dirty="0">
              <a:solidFill>
                <a:srgbClr val="FFFFFF"/>
              </a:solidFill>
              <a:latin typeface="+mj-lt"/>
            </a:endParaRPr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b Strateg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 l="7999" r="5985" b="3092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eaLnBrk="1" hangingPunct="1"/>
            <a:fld id="{C501F651-3E7C-436D-B5A5-FF89EA23DC4C}" type="slidenum">
              <a:rPr lang="en-US" smtClean="0">
                <a:solidFill>
                  <a:srgbClr val="000000"/>
                </a:solidFill>
              </a:rPr>
              <a:pPr eaLnBrk="1" hangingPunct="1"/>
              <a:t>‹#›</a:t>
            </a:fld>
            <a:endParaRPr lang="en-US" dirty="0" smtClean="0">
              <a:solidFill>
                <a:srgbClr val="000000"/>
              </a:solidFill>
            </a:endParaRPr>
          </a:p>
        </p:txBody>
      </p:sp>
      <p:sp>
        <p:nvSpPr>
          <p:cNvPr id="6" name="TextBox 5"/>
          <p:cNvSpPr txBox="1"/>
          <p:nvPr userDrawn="1"/>
        </p:nvSpPr>
        <p:spPr>
          <a:xfrm>
            <a:off x="3045856" y="4653136"/>
            <a:ext cx="6098144" cy="769441"/>
          </a:xfrm>
          <a:prstGeom prst="rect">
            <a:avLst/>
          </a:prstGeom>
          <a:solidFill>
            <a:schemeClr val="accent6"/>
          </a:solidFill>
        </p:spPr>
        <p:txBody>
          <a:bodyPr wrap="none" rtlCol="0">
            <a:spAutoFit/>
          </a:bodyPr>
          <a:lstStyle/>
          <a:p>
            <a:r>
              <a:rPr lang="en-US" sz="4400" dirty="0" smtClean="0">
                <a:solidFill>
                  <a:srgbClr val="FFFFFF"/>
                </a:solidFill>
                <a:latin typeface="+mj-lt"/>
              </a:rPr>
              <a:t>www.rmfstrategies.com</a:t>
            </a:r>
            <a:endParaRPr lang="en-US" sz="4400" dirty="0">
              <a:solidFill>
                <a:srgbClr val="FFFFFF"/>
              </a:solidFill>
              <a:latin typeface="+mj-lt"/>
            </a:endParaRPr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b My CR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2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+mn-lt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eaLnBrk="1" hangingPunct="1"/>
            <a:fld id="{C501F651-3E7C-436D-B5A5-FF89EA23DC4C}" type="slidenum">
              <a:rPr lang="en-US" smtClean="0">
                <a:solidFill>
                  <a:srgbClr val="000000"/>
                </a:solidFill>
              </a:rPr>
              <a:pPr eaLnBrk="1" hangingPunct="1"/>
              <a:t>‹#›</a:t>
            </a:fld>
            <a:endParaRPr lang="en-US" dirty="0" smtClean="0">
              <a:solidFill>
                <a:srgbClr val="000000"/>
              </a:solidFill>
            </a:endParaRPr>
          </a:p>
        </p:txBody>
      </p:sp>
      <p:pic>
        <p:nvPicPr>
          <p:cNvPr id="7" name="Picture 6" descr="My-CRICO_Landing-Highlights_Notification-collapsed.jpg"/>
          <p:cNvPicPr>
            <a:picLocks noChangeAspect="1"/>
          </p:cNvPicPr>
          <p:nvPr userDrawn="1"/>
        </p:nvPicPr>
        <p:blipFill>
          <a:blip r:embed="rId2" cstate="print"/>
          <a:srcRect b="43175"/>
          <a:stretch>
            <a:fillRect/>
          </a:stretch>
        </p:blipFill>
        <p:spPr>
          <a:xfrm>
            <a:off x="395536" y="0"/>
            <a:ext cx="5715848" cy="6858000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3459431" y="4833156"/>
            <a:ext cx="5684569" cy="769441"/>
          </a:xfrm>
          <a:prstGeom prst="rect">
            <a:avLst/>
          </a:prstGeom>
          <a:solidFill>
            <a:schemeClr val="accent6"/>
          </a:solidFill>
        </p:spPr>
        <p:txBody>
          <a:bodyPr wrap="none" rtlCol="0">
            <a:spAutoFit/>
          </a:bodyPr>
          <a:lstStyle/>
          <a:p>
            <a:r>
              <a:rPr lang="en-US" sz="4400" dirty="0" smtClean="0">
                <a:solidFill>
                  <a:srgbClr val="FFFFFF"/>
                </a:solidFill>
                <a:latin typeface="+mj-lt"/>
              </a:rPr>
              <a:t>www.rmf.harvard.edu</a:t>
            </a:r>
            <a:endParaRPr lang="en-US" sz="4400" dirty="0">
              <a:solidFill>
                <a:srgbClr val="FFFFFF"/>
              </a:solidFill>
              <a:latin typeface="+mj-lt"/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059832" y="4077072"/>
            <a:ext cx="2880917" cy="769441"/>
          </a:xfrm>
          <a:prstGeom prst="rect">
            <a:avLst/>
          </a:prstGeom>
          <a:solidFill>
            <a:schemeClr val="accent6"/>
          </a:solidFill>
        </p:spPr>
        <p:txBody>
          <a:bodyPr wrap="none" rtlCol="0">
            <a:spAutoFit/>
          </a:bodyPr>
          <a:lstStyle/>
          <a:p>
            <a:r>
              <a:rPr lang="en-US" sz="4400" dirty="0" smtClean="0">
                <a:solidFill>
                  <a:srgbClr val="FFFFFF"/>
                </a:solidFill>
                <a:latin typeface="+mj-lt"/>
              </a:rPr>
              <a:t>My CRICO</a:t>
            </a:r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b Highlight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7A87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+mn-lt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eaLnBrk="1" hangingPunct="1"/>
            <a:fld id="{C501F651-3E7C-436D-B5A5-FF89EA23DC4C}" type="slidenum">
              <a:rPr lang="en-US" smtClean="0">
                <a:solidFill>
                  <a:srgbClr val="000000"/>
                </a:solidFill>
              </a:rPr>
              <a:pPr eaLnBrk="1" hangingPunct="1"/>
              <a:t>‹#›</a:t>
            </a:fld>
            <a:endParaRPr lang="en-US" dirty="0" smtClean="0">
              <a:solidFill>
                <a:srgbClr val="000000"/>
              </a:solidFill>
            </a:endParaRPr>
          </a:p>
        </p:txBody>
      </p:sp>
      <p:pic>
        <p:nvPicPr>
          <p:cNvPr id="4" name="Picture 3" descr="cme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935595" y="0"/>
            <a:ext cx="5486400" cy="4325676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935595" y="4581128"/>
            <a:ext cx="5486400" cy="707886"/>
          </a:xfrm>
          <a:prstGeom prst="rect">
            <a:avLst/>
          </a:prstGeom>
          <a:solidFill>
            <a:schemeClr val="tx2"/>
          </a:solidFill>
        </p:spPr>
        <p:txBody>
          <a:bodyPr wrap="none" rtlCol="0">
            <a:noAutofit/>
          </a:bodyPr>
          <a:lstStyle/>
          <a:p>
            <a:pPr algn="ctr"/>
            <a:r>
              <a:rPr lang="en-US" sz="4000" dirty="0" smtClean="0">
                <a:solidFill>
                  <a:srgbClr val="FFFFFF"/>
                </a:solidFill>
                <a:latin typeface="+mj-lt"/>
              </a:rPr>
              <a:t>www.rmf.harvard.edu</a:t>
            </a:r>
            <a:endParaRPr lang="en-US" sz="4000" dirty="0">
              <a:solidFill>
                <a:srgbClr val="FFFFFF"/>
              </a:solidFill>
              <a:latin typeface="+mj-lt"/>
            </a:endParaRPr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b highlight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2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+mn-lt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eaLnBrk="1" hangingPunct="1"/>
            <a:fld id="{C501F651-3E7C-436D-B5A5-FF89EA23DC4C}" type="slidenum">
              <a:rPr lang="en-US" smtClean="0">
                <a:solidFill>
                  <a:srgbClr val="000000"/>
                </a:solidFill>
              </a:rPr>
              <a:pPr eaLnBrk="1" hangingPunct="1"/>
              <a:t>‹#›</a:t>
            </a:fld>
            <a:endParaRPr lang="en-US" dirty="0" smtClean="0">
              <a:solidFill>
                <a:srgbClr val="000000"/>
              </a:solidFill>
            </a:endParaRPr>
          </a:p>
        </p:txBody>
      </p:sp>
      <p:pic>
        <p:nvPicPr>
          <p:cNvPr id="8" name="Picture 7" descr="case_studies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99592" y="1"/>
            <a:ext cx="5486400" cy="4325677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899592" y="4581128"/>
            <a:ext cx="5486400" cy="707886"/>
          </a:xfrm>
          <a:prstGeom prst="rect">
            <a:avLst/>
          </a:prstGeom>
          <a:solidFill>
            <a:schemeClr val="accent3"/>
          </a:solidFill>
        </p:spPr>
        <p:txBody>
          <a:bodyPr wrap="none" rtlCol="0">
            <a:noAutofit/>
          </a:bodyPr>
          <a:lstStyle/>
          <a:p>
            <a:pPr algn="ctr"/>
            <a:r>
              <a:rPr lang="en-US" sz="4000" dirty="0" smtClean="0">
                <a:solidFill>
                  <a:schemeClr val="tx2"/>
                </a:solidFill>
                <a:latin typeface="+mj-lt"/>
              </a:rPr>
              <a:t>www.rmf.harvard.edu</a:t>
            </a:r>
            <a:endParaRPr lang="en-US" sz="4000" dirty="0">
              <a:solidFill>
                <a:schemeClr val="tx2"/>
              </a:solidFill>
              <a:latin typeface="+mj-lt"/>
            </a:endParaRPr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b highlight v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7A87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+mn-lt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eaLnBrk="1" hangingPunct="1"/>
            <a:fld id="{C501F651-3E7C-436D-B5A5-FF89EA23DC4C}" type="slidenum">
              <a:rPr lang="en-US" smtClean="0">
                <a:solidFill>
                  <a:srgbClr val="000000"/>
                </a:solidFill>
              </a:rPr>
              <a:pPr eaLnBrk="1" hangingPunct="1"/>
              <a:t>‹#›</a:t>
            </a:fld>
            <a:endParaRPr lang="en-US" dirty="0" smtClean="0">
              <a:solidFill>
                <a:srgbClr val="000000"/>
              </a:solidFill>
            </a:endParaRPr>
          </a:p>
        </p:txBody>
      </p:sp>
      <p:pic>
        <p:nvPicPr>
          <p:cNvPr id="7" name="Picture 6" descr="faq_adverseev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935595" y="0"/>
            <a:ext cx="5486400" cy="432816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935595" y="4581128"/>
            <a:ext cx="5486400" cy="707886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noAutofit/>
          </a:bodyPr>
          <a:lstStyle/>
          <a:p>
            <a:pPr algn="ctr"/>
            <a:r>
              <a:rPr lang="en-US" sz="4000" dirty="0" smtClean="0">
                <a:solidFill>
                  <a:schemeClr val="accent6"/>
                </a:solidFill>
                <a:latin typeface="+mj-lt"/>
              </a:rPr>
              <a:t>www.rmf.harvard.edu</a:t>
            </a:r>
            <a:endParaRPr lang="en-US" sz="4000" dirty="0">
              <a:solidFill>
                <a:schemeClr val="accent6"/>
              </a:solidFill>
              <a:latin typeface="+mj-lt"/>
            </a:endParaRPr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b highlight v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2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+mn-lt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eaLnBrk="1" hangingPunct="1"/>
            <a:fld id="{C501F651-3E7C-436D-B5A5-FF89EA23DC4C}" type="slidenum">
              <a:rPr lang="en-US" smtClean="0">
                <a:solidFill>
                  <a:srgbClr val="000000"/>
                </a:solidFill>
              </a:rPr>
              <a:pPr eaLnBrk="1" hangingPunct="1"/>
              <a:t>‹#›</a:t>
            </a:fld>
            <a:endParaRPr lang="en-US" dirty="0" smtClean="0">
              <a:solidFill>
                <a:srgbClr val="000000"/>
              </a:solidFill>
            </a:endParaRPr>
          </a:p>
        </p:txBody>
      </p:sp>
      <p:pic>
        <p:nvPicPr>
          <p:cNvPr id="9" name="Picture 8" descr="disclosure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99592" y="1"/>
            <a:ext cx="5486400" cy="4325677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899592" y="4581128"/>
            <a:ext cx="5486400" cy="707886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noAutofit/>
          </a:bodyPr>
          <a:lstStyle/>
          <a:p>
            <a:pPr algn="ctr"/>
            <a:r>
              <a:rPr lang="en-US" sz="4000" dirty="0" smtClean="0">
                <a:solidFill>
                  <a:schemeClr val="tx2"/>
                </a:solidFill>
                <a:latin typeface="+mj-lt"/>
              </a:rPr>
              <a:t>www.rmf.harvard.edu</a:t>
            </a:r>
            <a:endParaRPr lang="en-US" sz="4000" dirty="0">
              <a:solidFill>
                <a:schemeClr val="tx2"/>
              </a:solidFill>
              <a:latin typeface="+mj-lt"/>
            </a:endParaRPr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ternate Intro Slide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RICO-BIDMC-0548.jpg"/>
          <p:cNvPicPr>
            <a:picLocks noChangeAspect="1"/>
          </p:cNvPicPr>
          <p:nvPr userDrawn="1"/>
        </p:nvPicPr>
        <p:blipFill>
          <a:blip r:embed="rId2" cstate="print"/>
          <a:srcRect r="1113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 bwMode="auto">
          <a:xfrm>
            <a:off x="268014" y="283780"/>
            <a:ext cx="4319752" cy="6282558"/>
          </a:xfrm>
          <a:prstGeom prst="rect">
            <a:avLst/>
          </a:prstGeom>
          <a:solidFill>
            <a:srgbClr val="FFFFFF">
              <a:alpha val="69804"/>
            </a:srgbClr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+mn-lt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457" y="1952836"/>
            <a:ext cx="3897086" cy="4447964"/>
          </a:xfrm>
        </p:spPr>
        <p:txBody>
          <a:bodyPr/>
          <a:lstStyle>
            <a:lvl1pPr marL="174625" indent="-174625">
              <a:defRPr sz="2000">
                <a:solidFill>
                  <a:schemeClr val="tx1"/>
                </a:solidFill>
                <a:latin typeface="+mn-lt"/>
              </a:defRPr>
            </a:lvl1pPr>
            <a:lvl2pPr marL="341313" indent="-174625">
              <a:defRPr sz="2000">
                <a:solidFill>
                  <a:schemeClr val="tx1"/>
                </a:solidFill>
                <a:latin typeface="+mn-lt"/>
              </a:defRPr>
            </a:lvl2pPr>
            <a:lvl3pPr marL="515938" indent="-174625">
              <a:defRPr sz="2000">
                <a:solidFill>
                  <a:schemeClr val="tx1"/>
                </a:solidFill>
                <a:latin typeface="+mn-lt"/>
              </a:defRPr>
            </a:lvl3pPr>
            <a:lvl4pPr marL="688975" indent="-174625">
              <a:defRPr sz="2000">
                <a:solidFill>
                  <a:schemeClr val="tx1"/>
                </a:solidFill>
                <a:latin typeface="+mn-lt"/>
              </a:defRPr>
            </a:lvl4pPr>
            <a:lvl5pPr marL="855663" indent="-174625"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smtClean="0">
                <a:sym typeface="Georgia" charset="0"/>
              </a:rPr>
              <a:t>Click to edit Master text styles</a:t>
            </a:r>
          </a:p>
          <a:p>
            <a:pPr lvl="1"/>
            <a:r>
              <a:rPr lang="en-US" smtClean="0">
                <a:sym typeface="Georgia" charset="0"/>
              </a:rPr>
              <a:t>Second level</a:t>
            </a:r>
          </a:p>
          <a:p>
            <a:pPr lvl="2"/>
            <a:r>
              <a:rPr lang="en-US" smtClean="0">
                <a:sym typeface="Georgia" charset="0"/>
              </a:rPr>
              <a:t>Third level</a:t>
            </a:r>
          </a:p>
          <a:p>
            <a:pPr lvl="3"/>
            <a:r>
              <a:rPr lang="en-US" smtClean="0">
                <a:sym typeface="Georgia" charset="0"/>
              </a:rPr>
              <a:t>Fourth level</a:t>
            </a:r>
          </a:p>
          <a:p>
            <a:pPr lvl="4"/>
            <a:r>
              <a:rPr lang="en-US" smtClean="0">
                <a:sym typeface="Georgia" charset="0"/>
              </a:rPr>
              <a:t>Fifth level</a:t>
            </a:r>
            <a:endParaRPr lang="en-US" dirty="0" smtClean="0">
              <a:sym typeface="Gill Sans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3F83FC7-6A5B-48D4-AE15-9ED2F8372EC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63672" y="584683"/>
            <a:ext cx="3890614" cy="121485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35717" tIns="35717" rIns="35717" bIns="35717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eorgia" charset="0"/>
              </a:rPr>
              <a:t>Click to edit Master title style</a:t>
            </a:r>
            <a:endParaRPr lang="en-US" dirty="0" smtClean="0">
              <a:sym typeface="Georgia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ternate Intro Slide v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RICO-Hadlock-0394.jpg"/>
          <p:cNvPicPr>
            <a:picLocks noChangeAspect="1"/>
          </p:cNvPicPr>
          <p:nvPr userDrawn="1"/>
        </p:nvPicPr>
        <p:blipFill>
          <a:blip r:embed="rId2" cstate="print"/>
          <a:srcRect r="11229"/>
          <a:stretch>
            <a:fillRect/>
          </a:stretch>
        </p:blipFill>
        <p:spPr>
          <a:xfrm flipH="1">
            <a:off x="0" y="0"/>
            <a:ext cx="9144000" cy="6867118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 bwMode="auto">
          <a:xfrm>
            <a:off x="268014" y="283780"/>
            <a:ext cx="4319752" cy="6282558"/>
          </a:xfrm>
          <a:prstGeom prst="rect">
            <a:avLst/>
          </a:prstGeom>
          <a:solidFill>
            <a:srgbClr val="FFFFFF">
              <a:alpha val="69804"/>
            </a:srgbClr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+mn-lt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457" y="1952836"/>
            <a:ext cx="3897086" cy="4447964"/>
          </a:xfrm>
        </p:spPr>
        <p:txBody>
          <a:bodyPr/>
          <a:lstStyle>
            <a:lvl1pPr marL="174625" indent="-174625">
              <a:defRPr sz="2000">
                <a:solidFill>
                  <a:schemeClr val="tx1"/>
                </a:solidFill>
                <a:latin typeface="+mn-lt"/>
              </a:defRPr>
            </a:lvl1pPr>
            <a:lvl2pPr marL="341313" indent="-174625">
              <a:defRPr sz="2000">
                <a:solidFill>
                  <a:schemeClr val="tx1"/>
                </a:solidFill>
                <a:latin typeface="+mn-lt"/>
              </a:defRPr>
            </a:lvl2pPr>
            <a:lvl3pPr marL="515938" indent="-174625">
              <a:defRPr sz="2000">
                <a:solidFill>
                  <a:schemeClr val="tx1"/>
                </a:solidFill>
                <a:latin typeface="+mn-lt"/>
              </a:defRPr>
            </a:lvl3pPr>
            <a:lvl4pPr marL="688975" indent="-174625">
              <a:defRPr sz="2000">
                <a:solidFill>
                  <a:schemeClr val="tx1"/>
                </a:solidFill>
                <a:latin typeface="+mn-lt"/>
              </a:defRPr>
            </a:lvl4pPr>
            <a:lvl5pPr marL="855663" indent="-174625"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smtClean="0">
                <a:sym typeface="Georgia" charset="0"/>
              </a:rPr>
              <a:t>Click to edit Master text styles</a:t>
            </a:r>
          </a:p>
          <a:p>
            <a:pPr lvl="1"/>
            <a:r>
              <a:rPr lang="en-US" smtClean="0">
                <a:sym typeface="Georgia" charset="0"/>
              </a:rPr>
              <a:t>Second level</a:t>
            </a:r>
          </a:p>
          <a:p>
            <a:pPr lvl="2"/>
            <a:r>
              <a:rPr lang="en-US" smtClean="0">
                <a:sym typeface="Georgia" charset="0"/>
              </a:rPr>
              <a:t>Third level</a:t>
            </a:r>
          </a:p>
          <a:p>
            <a:pPr lvl="3"/>
            <a:r>
              <a:rPr lang="en-US" smtClean="0">
                <a:sym typeface="Georgia" charset="0"/>
              </a:rPr>
              <a:t>Fourth level</a:t>
            </a:r>
          </a:p>
          <a:p>
            <a:pPr lvl="4"/>
            <a:r>
              <a:rPr lang="en-US" smtClean="0">
                <a:sym typeface="Georgia" charset="0"/>
              </a:rPr>
              <a:t>Fifth level</a:t>
            </a:r>
            <a:endParaRPr lang="en-US" dirty="0" smtClean="0">
              <a:sym typeface="Gill Sans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3F83FC7-6A5B-48D4-AE15-9ED2F8372EC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63672" y="584683"/>
            <a:ext cx="3890614" cy="121485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35717" tIns="35717" rIns="35717" bIns="35717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eorgia" charset="0"/>
              </a:rPr>
              <a:t>Click to edit Master title style</a:t>
            </a:r>
            <a:endParaRPr lang="en-US" dirty="0" smtClean="0">
              <a:sym typeface="Georgia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ternate Intro Slide v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rico_DrNguyen-Schultz-0877.jpg"/>
          <p:cNvPicPr>
            <a:picLocks noChangeAspect="1"/>
          </p:cNvPicPr>
          <p:nvPr userDrawn="1"/>
        </p:nvPicPr>
        <p:blipFill>
          <a:blip r:embed="rId2" cstate="print"/>
          <a:srcRect l="13687" r="1308" b="4059"/>
          <a:stretch>
            <a:fillRect/>
          </a:stretch>
        </p:blipFill>
        <p:spPr>
          <a:xfrm flipH="1">
            <a:off x="0" y="0"/>
            <a:ext cx="9144000" cy="687854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 bwMode="auto">
          <a:xfrm>
            <a:off x="268014" y="283780"/>
            <a:ext cx="4319752" cy="6282558"/>
          </a:xfrm>
          <a:prstGeom prst="rect">
            <a:avLst/>
          </a:prstGeom>
          <a:solidFill>
            <a:srgbClr val="FFFFFF">
              <a:alpha val="69804"/>
            </a:srgbClr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+mn-lt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457" y="1952836"/>
            <a:ext cx="3897086" cy="4447964"/>
          </a:xfrm>
        </p:spPr>
        <p:txBody>
          <a:bodyPr/>
          <a:lstStyle>
            <a:lvl1pPr marL="174625" indent="-174625">
              <a:defRPr sz="2000">
                <a:solidFill>
                  <a:schemeClr val="tx1"/>
                </a:solidFill>
                <a:latin typeface="+mn-lt"/>
              </a:defRPr>
            </a:lvl1pPr>
            <a:lvl2pPr marL="341313" indent="-174625">
              <a:defRPr sz="2000">
                <a:solidFill>
                  <a:schemeClr val="tx1"/>
                </a:solidFill>
                <a:latin typeface="+mn-lt"/>
              </a:defRPr>
            </a:lvl2pPr>
            <a:lvl3pPr marL="515938" indent="-174625">
              <a:defRPr sz="2000">
                <a:solidFill>
                  <a:schemeClr val="tx1"/>
                </a:solidFill>
                <a:latin typeface="+mn-lt"/>
              </a:defRPr>
            </a:lvl3pPr>
            <a:lvl4pPr marL="688975" indent="-174625">
              <a:defRPr sz="2000">
                <a:solidFill>
                  <a:schemeClr val="tx1"/>
                </a:solidFill>
                <a:latin typeface="+mn-lt"/>
              </a:defRPr>
            </a:lvl4pPr>
            <a:lvl5pPr marL="855663" indent="-174625"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smtClean="0">
                <a:sym typeface="Georgia" charset="0"/>
              </a:rPr>
              <a:t>Click to edit Master text styles</a:t>
            </a:r>
          </a:p>
          <a:p>
            <a:pPr lvl="1"/>
            <a:r>
              <a:rPr lang="en-US" smtClean="0">
                <a:sym typeface="Georgia" charset="0"/>
              </a:rPr>
              <a:t>Second level</a:t>
            </a:r>
          </a:p>
          <a:p>
            <a:pPr lvl="2"/>
            <a:r>
              <a:rPr lang="en-US" smtClean="0">
                <a:sym typeface="Georgia" charset="0"/>
              </a:rPr>
              <a:t>Third level</a:t>
            </a:r>
          </a:p>
          <a:p>
            <a:pPr lvl="3"/>
            <a:r>
              <a:rPr lang="en-US" smtClean="0">
                <a:sym typeface="Georgia" charset="0"/>
              </a:rPr>
              <a:t>Fourth level</a:t>
            </a:r>
          </a:p>
          <a:p>
            <a:pPr lvl="4"/>
            <a:r>
              <a:rPr lang="en-US" smtClean="0">
                <a:sym typeface="Georgia" charset="0"/>
              </a:rPr>
              <a:t>Fifth level</a:t>
            </a:r>
            <a:endParaRPr lang="en-US" dirty="0" smtClean="0">
              <a:sym typeface="Gill Sans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3F83FC7-6A5B-48D4-AE15-9ED2F8372EC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63672" y="584683"/>
            <a:ext cx="3890614" cy="121485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35717" tIns="35717" rIns="35717" bIns="35717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eorgia" charset="0"/>
              </a:rPr>
              <a:t>Click to edit Master title style</a:t>
            </a:r>
            <a:endParaRPr lang="en-US" dirty="0" smtClean="0">
              <a:sym typeface="Georgia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ternate Intro Slide v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RICO-BIDMC-0201.jpg"/>
          <p:cNvPicPr>
            <a:picLocks noChangeAspect="1"/>
          </p:cNvPicPr>
          <p:nvPr userDrawn="1"/>
        </p:nvPicPr>
        <p:blipFill>
          <a:blip r:embed="rId2" cstate="print"/>
          <a:srcRect l="2604" r="8529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 bwMode="auto">
          <a:xfrm>
            <a:off x="268014" y="283780"/>
            <a:ext cx="4319752" cy="6282558"/>
          </a:xfrm>
          <a:prstGeom prst="rect">
            <a:avLst/>
          </a:prstGeom>
          <a:solidFill>
            <a:srgbClr val="FFFFFF">
              <a:alpha val="69804"/>
            </a:srgbClr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+mn-lt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457" y="1952836"/>
            <a:ext cx="3897086" cy="4447964"/>
          </a:xfrm>
        </p:spPr>
        <p:txBody>
          <a:bodyPr/>
          <a:lstStyle>
            <a:lvl1pPr marL="174625" indent="-174625">
              <a:defRPr sz="2000">
                <a:solidFill>
                  <a:schemeClr val="tx1"/>
                </a:solidFill>
                <a:latin typeface="+mn-lt"/>
              </a:defRPr>
            </a:lvl1pPr>
            <a:lvl2pPr marL="341313" indent="-174625">
              <a:defRPr sz="2000">
                <a:solidFill>
                  <a:schemeClr val="tx1"/>
                </a:solidFill>
                <a:latin typeface="+mn-lt"/>
              </a:defRPr>
            </a:lvl2pPr>
            <a:lvl3pPr marL="515938" indent="-174625">
              <a:defRPr sz="2000">
                <a:solidFill>
                  <a:schemeClr val="tx1"/>
                </a:solidFill>
                <a:latin typeface="+mn-lt"/>
              </a:defRPr>
            </a:lvl3pPr>
            <a:lvl4pPr marL="688975" indent="-174625">
              <a:defRPr sz="2000">
                <a:solidFill>
                  <a:schemeClr val="tx1"/>
                </a:solidFill>
                <a:latin typeface="+mn-lt"/>
              </a:defRPr>
            </a:lvl4pPr>
            <a:lvl5pPr marL="855663" indent="-174625"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smtClean="0">
                <a:sym typeface="Georgia" charset="0"/>
              </a:rPr>
              <a:t>Click to edit Master text styles</a:t>
            </a:r>
          </a:p>
          <a:p>
            <a:pPr lvl="1"/>
            <a:r>
              <a:rPr lang="en-US" smtClean="0">
                <a:sym typeface="Georgia" charset="0"/>
              </a:rPr>
              <a:t>Second level</a:t>
            </a:r>
          </a:p>
          <a:p>
            <a:pPr lvl="2"/>
            <a:r>
              <a:rPr lang="en-US" smtClean="0">
                <a:sym typeface="Georgia" charset="0"/>
              </a:rPr>
              <a:t>Third level</a:t>
            </a:r>
          </a:p>
          <a:p>
            <a:pPr lvl="3"/>
            <a:r>
              <a:rPr lang="en-US" smtClean="0">
                <a:sym typeface="Georgia" charset="0"/>
              </a:rPr>
              <a:t>Fourth level</a:t>
            </a:r>
          </a:p>
          <a:p>
            <a:pPr lvl="4"/>
            <a:r>
              <a:rPr lang="en-US" smtClean="0">
                <a:sym typeface="Georgia" charset="0"/>
              </a:rPr>
              <a:t>Fifth level</a:t>
            </a:r>
            <a:endParaRPr lang="en-US" dirty="0" smtClean="0">
              <a:sym typeface="Gill Sans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3F83FC7-6A5B-48D4-AE15-9ED2F8372EC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63672" y="584683"/>
            <a:ext cx="3890614" cy="121485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35717" tIns="35717" rIns="35717" bIns="35717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eorgia" charset="0"/>
              </a:rPr>
              <a:t>Click to edit Master title style</a:t>
            </a:r>
            <a:endParaRPr lang="en-US" dirty="0" smtClean="0">
              <a:sym typeface="Georgia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/>
          </p:cNvSpPr>
          <p:nvPr/>
        </p:nvSpPr>
        <p:spPr bwMode="auto">
          <a:xfrm>
            <a:off x="276820" y="276820"/>
            <a:ext cx="8581430" cy="6295430"/>
          </a:xfrm>
          <a:prstGeom prst="rect">
            <a:avLst/>
          </a:prstGeom>
          <a:solidFill>
            <a:schemeClr val="bg1"/>
          </a:solidFill>
          <a:ln w="139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eaLnBrk="1" hangingPunct="1"/>
            <a:endParaRPr lang="en-US" sz="3000" dirty="0" smtClean="0">
              <a:solidFill>
                <a:srgbClr val="000000"/>
              </a:solidFill>
              <a:latin typeface="Gill Sans" charset="0"/>
              <a:sym typeface="Gill Sans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99592" y="1952836"/>
            <a:ext cx="7358063" cy="350263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35717" tIns="35717" rIns="35717" bIns="357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eorgia" charset="0"/>
              </a:rPr>
              <a:t>Click to edit Master text styles</a:t>
            </a:r>
          </a:p>
          <a:p>
            <a:pPr lvl="1"/>
            <a:r>
              <a:rPr lang="en-US" smtClean="0">
                <a:sym typeface="Georgia" charset="0"/>
              </a:rPr>
              <a:t>Second level</a:t>
            </a:r>
          </a:p>
          <a:p>
            <a:pPr lvl="2"/>
            <a:r>
              <a:rPr lang="en-US" smtClean="0">
                <a:sym typeface="Georgia" charset="0"/>
              </a:rPr>
              <a:t>Third level</a:t>
            </a:r>
          </a:p>
          <a:p>
            <a:pPr lvl="3"/>
            <a:r>
              <a:rPr lang="en-US" smtClean="0">
                <a:sym typeface="Georgia" charset="0"/>
              </a:rPr>
              <a:t>Fourth level</a:t>
            </a:r>
          </a:p>
          <a:p>
            <a:pPr lvl="4"/>
            <a:r>
              <a:rPr lang="en-US" smtClean="0">
                <a:sym typeface="Georgia" charset="0"/>
              </a:rPr>
              <a:t>Fifth level</a:t>
            </a:r>
            <a:endParaRPr lang="en-US" dirty="0" smtClean="0">
              <a:sym typeface="Gill Sans" charset="0"/>
            </a:endParaRP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899592" y="682451"/>
            <a:ext cx="7358063" cy="82296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35717" tIns="35717" rIns="35717" bIns="35717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eorgia" charset="0"/>
              </a:rPr>
              <a:t>Click to edit Master title style</a:t>
            </a:r>
            <a:endParaRPr lang="en-US" dirty="0" smtClean="0">
              <a:sym typeface="Georgia" charset="0"/>
            </a:endParaRPr>
          </a:p>
        </p:txBody>
      </p:sp>
      <p:sp>
        <p:nvSpPr>
          <p:cNvPr id="4101" name="Text Box 5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262310" y="6616898"/>
            <a:ext cx="179710" cy="16966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64291" tIns="32146" rIns="64291" bIns="32146" numCol="1" anchor="t" anchorCtr="0" compatLnSpc="1">
            <a:prstTxWarp prst="textNoShape">
              <a:avLst/>
            </a:prstTxWarp>
          </a:bodyPr>
          <a:lstStyle>
            <a:lvl1pPr algn="l">
              <a:defRPr sz="700">
                <a:solidFill>
                  <a:schemeClr val="tx1"/>
                </a:solidFill>
                <a:latin typeface="Arial" charset="0"/>
                <a:cs typeface="Arial" charset="0"/>
                <a:sym typeface="Arial" charset="0"/>
              </a:defRPr>
            </a:lvl1pPr>
          </a:lstStyle>
          <a:p>
            <a:pPr eaLnBrk="1" hangingPunct="1"/>
            <a:fld id="{C501F651-3E7C-436D-B5A5-FF89EA23DC4C}" type="slidenum">
              <a:rPr lang="en-US" smtClean="0">
                <a:solidFill>
                  <a:srgbClr val="000000"/>
                </a:solidFill>
              </a:rPr>
              <a:pPr eaLnBrk="1" hangingPunct="1"/>
              <a:t>‹#›</a:t>
            </a:fld>
            <a:endParaRPr lang="en-US" dirty="0" smtClean="0">
              <a:solidFill>
                <a:srgbClr val="000000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5" cstate="print"/>
          <a:srcRect/>
          <a:stretch>
            <a:fillRect/>
          </a:stretch>
        </p:blipFill>
        <p:spPr bwMode="auto">
          <a:xfrm>
            <a:off x="940966" y="347170"/>
            <a:ext cx="572616" cy="178594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37" r:id="rId3"/>
    <p:sldLayoutId id="2147483956" r:id="rId4"/>
    <p:sldLayoutId id="2147483946" r:id="rId5"/>
    <p:sldLayoutId id="2147483936" r:id="rId6"/>
    <p:sldLayoutId id="2147483965" r:id="rId7"/>
    <p:sldLayoutId id="2147483947" r:id="rId8"/>
    <p:sldLayoutId id="2147483938" r:id="rId9"/>
    <p:sldLayoutId id="2147483939" r:id="rId10"/>
    <p:sldLayoutId id="2147483940" r:id="rId11"/>
    <p:sldLayoutId id="2147483941" r:id="rId12"/>
    <p:sldLayoutId id="2147483958" r:id="rId13"/>
    <p:sldLayoutId id="2147483964" r:id="rId14"/>
    <p:sldLayoutId id="2147483963" r:id="rId15"/>
    <p:sldLayoutId id="2147483962" r:id="rId16"/>
    <p:sldLayoutId id="2147483960" r:id="rId17"/>
    <p:sldLayoutId id="2147483959" r:id="rId18"/>
    <p:sldLayoutId id="2147483961" r:id="rId19"/>
    <p:sldLayoutId id="2147483952" r:id="rId20"/>
    <p:sldLayoutId id="2147483953" r:id="rId21"/>
    <p:sldLayoutId id="2147483954" r:id="rId22"/>
    <p:sldLayoutId id="2147483955" r:id="rId23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D53C23"/>
          </a:solidFill>
          <a:latin typeface="+mj-lt"/>
          <a:ea typeface="+mj-ea"/>
          <a:cs typeface="+mj-cs"/>
          <a:sym typeface="Georgia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000">
          <a:solidFill>
            <a:srgbClr val="D53C23"/>
          </a:solidFill>
          <a:latin typeface="Georgia" charset="0"/>
          <a:ea typeface="ヒラギノ明朝 ProN W3" charset="0"/>
          <a:cs typeface="ヒラギノ明朝 ProN W3" charset="0"/>
          <a:sym typeface="Georgi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000">
          <a:solidFill>
            <a:srgbClr val="D53C23"/>
          </a:solidFill>
          <a:latin typeface="Georgia" charset="0"/>
          <a:ea typeface="ヒラギノ明朝 ProN W3" charset="0"/>
          <a:cs typeface="ヒラギノ明朝 ProN W3" charset="0"/>
          <a:sym typeface="Georgi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000">
          <a:solidFill>
            <a:srgbClr val="D53C23"/>
          </a:solidFill>
          <a:latin typeface="Georgia" charset="0"/>
          <a:ea typeface="ヒラギノ明朝 ProN W3" charset="0"/>
          <a:cs typeface="ヒラギノ明朝 ProN W3" charset="0"/>
          <a:sym typeface="Georgi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000">
          <a:solidFill>
            <a:srgbClr val="D53C23"/>
          </a:solidFill>
          <a:latin typeface="Georgia" charset="0"/>
          <a:ea typeface="ヒラギノ明朝 ProN W3" charset="0"/>
          <a:cs typeface="ヒラギノ明朝 ProN W3" charset="0"/>
          <a:sym typeface="Georgia" charset="0"/>
        </a:defRPr>
      </a:lvl5pPr>
      <a:lvl6pPr marL="321457" algn="l" rtl="0" eaLnBrk="1" fontAlgn="base" hangingPunct="1">
        <a:spcBef>
          <a:spcPct val="0"/>
        </a:spcBef>
        <a:spcAft>
          <a:spcPct val="0"/>
        </a:spcAft>
        <a:defRPr sz="3000">
          <a:solidFill>
            <a:srgbClr val="D53C23"/>
          </a:solidFill>
          <a:latin typeface="Georgia" charset="0"/>
          <a:ea typeface="ヒラギノ明朝 ProN W3" charset="0"/>
          <a:cs typeface="ヒラギノ明朝 ProN W3" charset="0"/>
          <a:sym typeface="Georgia" charset="0"/>
        </a:defRPr>
      </a:lvl6pPr>
      <a:lvl7pPr marL="642915" algn="l" rtl="0" eaLnBrk="1" fontAlgn="base" hangingPunct="1">
        <a:spcBef>
          <a:spcPct val="0"/>
        </a:spcBef>
        <a:spcAft>
          <a:spcPct val="0"/>
        </a:spcAft>
        <a:defRPr sz="3000">
          <a:solidFill>
            <a:srgbClr val="D53C23"/>
          </a:solidFill>
          <a:latin typeface="Georgia" charset="0"/>
          <a:ea typeface="ヒラギノ明朝 ProN W3" charset="0"/>
          <a:cs typeface="ヒラギノ明朝 ProN W3" charset="0"/>
          <a:sym typeface="Georgia" charset="0"/>
        </a:defRPr>
      </a:lvl7pPr>
      <a:lvl8pPr marL="964372" algn="l" rtl="0" eaLnBrk="1" fontAlgn="base" hangingPunct="1">
        <a:spcBef>
          <a:spcPct val="0"/>
        </a:spcBef>
        <a:spcAft>
          <a:spcPct val="0"/>
        </a:spcAft>
        <a:defRPr sz="3000">
          <a:solidFill>
            <a:srgbClr val="D53C23"/>
          </a:solidFill>
          <a:latin typeface="Georgia" charset="0"/>
          <a:ea typeface="ヒラギノ明朝 ProN W3" charset="0"/>
          <a:cs typeface="ヒラギノ明朝 ProN W3" charset="0"/>
          <a:sym typeface="Georgia" charset="0"/>
        </a:defRPr>
      </a:lvl8pPr>
      <a:lvl9pPr marL="1285829" algn="l" rtl="0" eaLnBrk="1" fontAlgn="base" hangingPunct="1">
        <a:spcBef>
          <a:spcPct val="0"/>
        </a:spcBef>
        <a:spcAft>
          <a:spcPct val="0"/>
        </a:spcAft>
        <a:defRPr sz="3000">
          <a:solidFill>
            <a:srgbClr val="D53C23"/>
          </a:solidFill>
          <a:latin typeface="Georgia" charset="0"/>
          <a:ea typeface="ヒラギノ明朝 ProN W3" charset="0"/>
          <a:cs typeface="ヒラギノ明朝 ProN W3" charset="0"/>
          <a:sym typeface="Georgia" charset="0"/>
        </a:defRPr>
      </a:lvl9pPr>
    </p:titleStyle>
    <p:bodyStyle>
      <a:lvl1pPr marL="174625" indent="-174625" algn="l" rtl="0" eaLnBrk="1" fontAlgn="base" hangingPunct="1">
        <a:spcBef>
          <a:spcPts val="600"/>
        </a:spcBef>
        <a:spcAft>
          <a:spcPts val="30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  <a:sym typeface="Georgia" charset="0"/>
        </a:defRPr>
      </a:lvl1pPr>
      <a:lvl2pPr marL="341313" indent="-174625" algn="l" rtl="0" eaLnBrk="1" fontAlgn="base" hangingPunct="1">
        <a:spcBef>
          <a:spcPct val="0"/>
        </a:spcBef>
        <a:spcAft>
          <a:spcPts val="300"/>
        </a:spcAft>
        <a:buFont typeface="Arial" pitchFamily="34" charset="0"/>
        <a:buChar char="•"/>
        <a:defRPr sz="20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marL="515938" indent="-174625" algn="l" rtl="0" eaLnBrk="1" fontAlgn="base" hangingPunct="1">
        <a:spcBef>
          <a:spcPct val="0"/>
        </a:spcBef>
        <a:spcAft>
          <a:spcPts val="300"/>
        </a:spcAft>
        <a:buFont typeface="Arial" pitchFamily="34" charset="0"/>
        <a:buChar char="•"/>
        <a:defRPr sz="20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marL="688975" indent="-174625" algn="l" rtl="0" eaLnBrk="1" fontAlgn="base" hangingPunct="1">
        <a:spcBef>
          <a:spcPct val="0"/>
        </a:spcBef>
        <a:spcAft>
          <a:spcPts val="300"/>
        </a:spcAft>
        <a:buFont typeface="Arial" pitchFamily="34" charset="0"/>
        <a:buChar char="•"/>
        <a:defRPr sz="20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marL="855663" indent="-174625" algn="l" rtl="0" eaLnBrk="1" fontAlgn="base" hangingPunct="1">
        <a:spcBef>
          <a:spcPct val="0"/>
        </a:spcBef>
        <a:spcAft>
          <a:spcPts val="300"/>
        </a:spcAft>
        <a:buFont typeface="Arial" pitchFamily="34" charset="0"/>
        <a:buChar char="•"/>
        <a:defRPr sz="20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321457" algn="ctr" rtl="0" eaLnBrk="1" fontAlgn="base" hangingPunct="1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642915" algn="ctr" rtl="0" eaLnBrk="1" fontAlgn="base" hangingPunct="1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964372" algn="ctr" rtl="0" eaLnBrk="1" fontAlgn="base" hangingPunct="1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285829" algn="ctr" rtl="0" eaLnBrk="1" fontAlgn="base" hangingPunct="1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bodyStyle>
    <p:otherStyle>
      <a:defPPr>
        <a:defRPr lang="en-US"/>
      </a:defPPr>
      <a:lvl1pPr marL="0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57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915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72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829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87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744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201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659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mailto:kdwyer@rmf.harvard.edu" TargetMode="Externa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127C3F-8EE3-4E20-B138-9A29D986F2AE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899592" y="2493269"/>
            <a:ext cx="7236804" cy="864095"/>
          </a:xfrm>
        </p:spPr>
        <p:txBody>
          <a:bodyPr/>
          <a:lstStyle/>
          <a:p>
            <a:r>
              <a:rPr lang="en-US" sz="2000" dirty="0" smtClean="0"/>
              <a:t>Operating Room Team Training With Simulation Program</a:t>
            </a:r>
            <a:endParaRPr lang="en-US" sz="2000" dirty="0"/>
          </a:p>
        </p:txBody>
      </p:sp>
      <p:sp>
        <p:nvSpPr>
          <p:cNvPr id="10" name="Subtitle 9"/>
          <p:cNvSpPr>
            <a:spLocks noGrp="1"/>
          </p:cNvSpPr>
          <p:nvPr>
            <p:ph type="subTitle" idx="1"/>
          </p:nvPr>
        </p:nvSpPr>
        <p:spPr>
          <a:xfrm>
            <a:off x="899592" y="3429000"/>
            <a:ext cx="7236804" cy="720080"/>
          </a:xfrm>
        </p:spPr>
        <p:txBody>
          <a:bodyPr/>
          <a:lstStyle/>
          <a:p>
            <a:pPr algn="ctr"/>
            <a:r>
              <a:rPr lang="en-US" dirty="0" smtClean="0"/>
              <a:t>Patient Safety Forum                                                                                                 March 30, 2017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899592" y="4572000"/>
            <a:ext cx="7175388" cy="949325"/>
          </a:xfrm>
        </p:spPr>
        <p:txBody>
          <a:bodyPr/>
          <a:lstStyle/>
          <a:p>
            <a:r>
              <a:rPr lang="en-US" i="0" dirty="0"/>
              <a:t>Bill Berry, MD, MPA, MPH                                                                Associate Medical Director in Surgery, CRICO                                                                         Chief Medical Officer, Ariadne Labs</a:t>
            </a:r>
          </a:p>
          <a:p>
            <a:r>
              <a:rPr lang="en-US" i="0" dirty="0" smtClean="0"/>
              <a:t>Kathy Dwyer, MS, RN                                                                                    Senior Program Director, Patient Safety, CRICO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Between 2011-2016, surgical-related cases account for nearly 25% of CRICO’s total incurred loss</a:t>
            </a:r>
          </a:p>
          <a:p>
            <a:r>
              <a:rPr lang="en-US" dirty="0" smtClean="0"/>
              <a:t>Most common contributing factors were technical performance (50%) and ineffective communication (23%)</a:t>
            </a:r>
          </a:p>
          <a:p>
            <a:r>
              <a:rPr lang="en-US" dirty="0" smtClean="0"/>
              <a:t>Deeper analysis of surgical cases revealed</a:t>
            </a:r>
          </a:p>
          <a:p>
            <a:pPr lvl="1"/>
            <a:r>
              <a:rPr lang="en-US" dirty="0" smtClean="0"/>
              <a:t>Preventable adverse outcomes often related to </a:t>
            </a:r>
            <a:r>
              <a:rPr lang="en-US" b="1" dirty="0" smtClean="0"/>
              <a:t>poor communication and teamwork</a:t>
            </a:r>
          </a:p>
          <a:p>
            <a:pPr lvl="1"/>
            <a:r>
              <a:rPr lang="en-US" dirty="0" smtClean="0"/>
              <a:t>Response </a:t>
            </a:r>
            <a:r>
              <a:rPr lang="en-US" dirty="0"/>
              <a:t>or </a:t>
            </a:r>
            <a:r>
              <a:rPr lang="en-US" b="1" dirty="0"/>
              <a:t>lack of response to technical error </a:t>
            </a:r>
            <a:r>
              <a:rPr lang="en-US" dirty="0"/>
              <a:t>because of </a:t>
            </a:r>
            <a:r>
              <a:rPr lang="en-US" dirty="0" smtClean="0"/>
              <a:t>inadequate communication often contributed significantly to  patient’s injury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F83FC7-6A5B-48D4-AE15-9ED2F8372EC8}" type="slidenum">
              <a:rPr lang="en-US" smtClean="0">
                <a:solidFill>
                  <a:srgbClr val="000000"/>
                </a:solidFill>
              </a:rPr>
              <a:pPr/>
              <a:t>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smtClean="0"/>
              <a:t>Total </a:t>
            </a:r>
            <a:r>
              <a:rPr lang="en-US" dirty="0"/>
              <a:t>incurred </a:t>
            </a:r>
            <a:r>
              <a:rPr lang="en-US" dirty="0" smtClean="0"/>
              <a:t>includes </a:t>
            </a:r>
            <a:r>
              <a:rPr lang="en-US" dirty="0"/>
              <a:t>reserves on open and payments on closed cases. </a:t>
            </a:r>
          </a:p>
          <a:p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 of Surgical-related Malpractice 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11100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CRICO’s long role in harmonizing safety standards - e.g., Harvard Anesthesia Standards; team training in Anesthesia and Obstetrics with premium reduction </a:t>
            </a:r>
          </a:p>
          <a:p>
            <a:r>
              <a:rPr lang="en-US" dirty="0" smtClean="0"/>
              <a:t>Goal: </a:t>
            </a:r>
            <a:r>
              <a:rPr lang="en-US" dirty="0"/>
              <a:t>Joint effort to identify areas </a:t>
            </a:r>
            <a:r>
              <a:rPr lang="en-US" dirty="0" smtClean="0"/>
              <a:t>to </a:t>
            </a:r>
            <a:r>
              <a:rPr lang="en-US" dirty="0"/>
              <a:t>work together to improve patient safety in surgery and decrease malpractice </a:t>
            </a:r>
            <a:r>
              <a:rPr lang="en-US" dirty="0" smtClean="0"/>
              <a:t>risk; projects include</a:t>
            </a:r>
          </a:p>
          <a:p>
            <a:pPr lvl="1"/>
            <a:r>
              <a:rPr lang="en-US" dirty="0" smtClean="0"/>
              <a:t>Fundamentals in Laparoscopy Skills </a:t>
            </a:r>
          </a:p>
          <a:p>
            <a:pPr lvl="1"/>
            <a:r>
              <a:rPr lang="en-US" dirty="0" smtClean="0"/>
              <a:t>Resident to attending communication triggers </a:t>
            </a:r>
          </a:p>
          <a:p>
            <a:pPr lvl="1"/>
            <a:r>
              <a:rPr lang="en-US" dirty="0" smtClean="0"/>
              <a:t>Grant to adopt sponge tracking technology</a:t>
            </a:r>
          </a:p>
          <a:p>
            <a:pPr lvl="1"/>
            <a:r>
              <a:rPr lang="en-US" dirty="0" smtClean="0"/>
              <a:t>Harvard Surgery Code of Excellence </a:t>
            </a:r>
          </a:p>
          <a:p>
            <a:pPr lvl="1"/>
            <a:r>
              <a:rPr lang="en-US" dirty="0" smtClean="0"/>
              <a:t>360 reviews for surgeons  </a:t>
            </a:r>
          </a:p>
          <a:p>
            <a:pPr lvl="1"/>
            <a:r>
              <a:rPr lang="en-US" dirty="0" smtClean="0"/>
              <a:t>OPERATING ROOM TEAM TRAINING WITH SIMULATION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F83FC7-6A5B-48D4-AE15-9ED2F8372EC8}" type="slidenum">
              <a:rPr lang="en-US" smtClean="0">
                <a:solidFill>
                  <a:srgbClr val="000000"/>
                </a:solidFill>
              </a:rPr>
              <a:pPr/>
              <a:t>3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Harvard Surgical Chiefs Safety Collaborative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30961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simple team training curriculum </a:t>
            </a:r>
          </a:p>
          <a:p>
            <a:r>
              <a:rPr lang="en-US" dirty="0" smtClean="0"/>
              <a:t>Debriefer training course</a:t>
            </a:r>
          </a:p>
          <a:p>
            <a:r>
              <a:rPr lang="en-US" dirty="0" smtClean="0"/>
              <a:t>Multidisciplinary team training sessions</a:t>
            </a:r>
          </a:p>
          <a:p>
            <a:pPr lvl="1"/>
            <a:r>
              <a:rPr lang="en-US" dirty="0" smtClean="0"/>
              <a:t>4-6 hours in length </a:t>
            </a:r>
          </a:p>
          <a:p>
            <a:pPr lvl="1"/>
            <a:r>
              <a:rPr lang="en-US" dirty="0" smtClean="0"/>
              <a:t>challenging surgical scenarios</a:t>
            </a:r>
          </a:p>
          <a:p>
            <a:pPr lvl="1"/>
            <a:r>
              <a:rPr lang="en-US" dirty="0" smtClean="0"/>
              <a:t>facilitated debriefing</a:t>
            </a:r>
          </a:p>
          <a:p>
            <a:pPr lvl="1"/>
            <a:r>
              <a:rPr lang="en-US" dirty="0" smtClean="0"/>
              <a:t>engage realism</a:t>
            </a:r>
          </a:p>
          <a:p>
            <a:r>
              <a:rPr lang="en-US" dirty="0" smtClean="0"/>
              <a:t>Three components</a:t>
            </a:r>
          </a:p>
          <a:p>
            <a:pPr lvl="1"/>
            <a:r>
              <a:rPr lang="en-US" dirty="0" smtClean="0"/>
              <a:t>safety checklist</a:t>
            </a:r>
          </a:p>
          <a:p>
            <a:pPr lvl="1"/>
            <a:r>
              <a:rPr lang="en-US" dirty="0" smtClean="0"/>
              <a:t>speaking up</a:t>
            </a:r>
          </a:p>
          <a:p>
            <a:pPr lvl="1"/>
            <a:r>
              <a:rPr lang="en-US" dirty="0" smtClean="0"/>
              <a:t>practicing close loop communication techniques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F83FC7-6A5B-48D4-AE15-9ED2F8372EC8}" type="slidenum">
              <a:rPr lang="en-US" smtClean="0">
                <a:solidFill>
                  <a:srgbClr val="000000"/>
                </a:solidFill>
              </a:rPr>
              <a:pPr/>
              <a:t>4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Program Requirements Include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49683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Three </a:t>
            </a:r>
            <a:r>
              <a:rPr lang="en-US" dirty="0"/>
              <a:t>case </a:t>
            </a:r>
            <a:r>
              <a:rPr lang="en-US" dirty="0" smtClean="0"/>
              <a:t>scenarios</a:t>
            </a:r>
          </a:p>
          <a:p>
            <a:pPr lvl="1"/>
            <a:r>
              <a:rPr lang="en-US" dirty="0" smtClean="0"/>
              <a:t>hemorrhage</a:t>
            </a:r>
          </a:p>
          <a:p>
            <a:pPr lvl="1"/>
            <a:r>
              <a:rPr lang="en-US" dirty="0" smtClean="0"/>
              <a:t>cardiac </a:t>
            </a:r>
            <a:r>
              <a:rPr lang="en-US" dirty="0"/>
              <a:t>arrest outside </a:t>
            </a:r>
            <a:r>
              <a:rPr lang="en-US" dirty="0" smtClean="0"/>
              <a:t>OR</a:t>
            </a:r>
          </a:p>
          <a:p>
            <a:pPr lvl="1"/>
            <a:r>
              <a:rPr lang="en-US" dirty="0" smtClean="0"/>
              <a:t>case </a:t>
            </a:r>
            <a:r>
              <a:rPr lang="en-US" dirty="0"/>
              <a:t>based on institution’s </a:t>
            </a:r>
            <a:r>
              <a:rPr lang="en-US" dirty="0" smtClean="0"/>
              <a:t>choice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F83FC7-6A5B-48D4-AE15-9ED2F8372EC8}" type="slidenum">
              <a:rPr lang="en-US" smtClean="0">
                <a:solidFill>
                  <a:srgbClr val="000000"/>
                </a:solidFill>
              </a:rPr>
              <a:pPr/>
              <a:t>5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Program Requirements Included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3810000"/>
            <a:ext cx="7848600" cy="2075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6354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9564" y="1788252"/>
            <a:ext cx="7344816" cy="4104456"/>
          </a:xfrm>
        </p:spPr>
        <p:txBody>
          <a:bodyPr/>
          <a:lstStyle/>
          <a:p>
            <a:r>
              <a:rPr lang="en-US" dirty="0" smtClean="0"/>
              <a:t>Educational grant</a:t>
            </a:r>
          </a:p>
          <a:p>
            <a:r>
              <a:rPr lang="en-US" dirty="0" smtClean="0"/>
              <a:t>Premium rebate for surgeons</a:t>
            </a:r>
          </a:p>
          <a:p>
            <a:r>
              <a:rPr lang="en-US" dirty="0" smtClean="0"/>
              <a:t>Eleven institutions participating </a:t>
            </a:r>
          </a:p>
          <a:p>
            <a:r>
              <a:rPr lang="en-US" dirty="0" smtClean="0"/>
              <a:t>Seven surgical specialties</a:t>
            </a:r>
          </a:p>
          <a:p>
            <a:r>
              <a:rPr lang="en-US" dirty="0" smtClean="0"/>
              <a:t>Over 425 surgeons and their teams</a:t>
            </a:r>
          </a:p>
          <a:p>
            <a:r>
              <a:rPr lang="en-US" dirty="0" smtClean="0"/>
              <a:t>Three approaches</a:t>
            </a:r>
          </a:p>
          <a:p>
            <a:pPr lvl="1"/>
            <a:r>
              <a:rPr lang="en-US" dirty="0" smtClean="0"/>
              <a:t>High fidelity simulation</a:t>
            </a:r>
          </a:p>
          <a:p>
            <a:pPr lvl="1"/>
            <a:r>
              <a:rPr lang="en-US" dirty="0" smtClean="0"/>
              <a:t>Low fidelity simulation</a:t>
            </a:r>
          </a:p>
          <a:p>
            <a:pPr lvl="1"/>
            <a:r>
              <a:rPr lang="en-US" dirty="0" smtClean="0"/>
              <a:t>In situ</a:t>
            </a:r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2631" y="692696"/>
            <a:ext cx="7358063" cy="822960"/>
          </a:xfrm>
        </p:spPr>
        <p:txBody>
          <a:bodyPr/>
          <a:lstStyle/>
          <a:p>
            <a:r>
              <a:rPr lang="en-US" dirty="0" smtClean="0"/>
              <a:t>CRICO Board Support and Participation</a:t>
            </a:r>
          </a:p>
        </p:txBody>
      </p:sp>
    </p:spTree>
    <p:extLst>
      <p:ext uri="{BB962C8B-B14F-4D97-AF65-F5344CB8AC3E}">
        <p14:creationId xmlns:p14="http://schemas.microsoft.com/office/powerpoint/2010/main" val="3284460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Over 97 percent of participants rated the overall course as above average or excellent</a:t>
            </a:r>
          </a:p>
          <a:p>
            <a:r>
              <a:rPr lang="en-US" dirty="0" smtClean="0"/>
              <a:t>Over 80 percent of participants rated improved communication skills post training  </a:t>
            </a:r>
          </a:p>
          <a:p>
            <a:r>
              <a:rPr lang="en-US" dirty="0" smtClean="0"/>
              <a:t>Improved safety culture in the operating room</a:t>
            </a:r>
          </a:p>
          <a:p>
            <a:r>
              <a:rPr lang="en-US" dirty="0" smtClean="0"/>
              <a:t>Moved simulation-based team training into the fabric of the institutions</a:t>
            </a:r>
          </a:p>
          <a:p>
            <a:r>
              <a:rPr lang="en-US" dirty="0" smtClean="0"/>
              <a:t>Shorter duration, more frequently reinforced training opportunities in teamwork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F83FC7-6A5B-48D4-AE15-9ED2F8372EC8}" type="slidenum">
              <a:rPr lang="en-US" smtClean="0">
                <a:solidFill>
                  <a:srgbClr val="000000"/>
                </a:solidFill>
              </a:rPr>
              <a:pPr/>
              <a:t>7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and Sustainability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02993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Engage key stakeholders early</a:t>
            </a:r>
          </a:p>
          <a:p>
            <a:r>
              <a:rPr lang="en-US" dirty="0" smtClean="0"/>
              <a:t>Collaborations can be powerful</a:t>
            </a:r>
          </a:p>
          <a:p>
            <a:r>
              <a:rPr lang="en-US" dirty="0" smtClean="0"/>
              <a:t>Keep programs simple</a:t>
            </a:r>
          </a:p>
          <a:p>
            <a:r>
              <a:rPr lang="en-US" dirty="0" smtClean="0"/>
              <a:t>Provide some structure</a:t>
            </a:r>
          </a:p>
          <a:p>
            <a:r>
              <a:rPr lang="en-US" dirty="0" smtClean="0"/>
              <a:t>Allow individual creativity and ownership</a:t>
            </a:r>
          </a:p>
          <a:p>
            <a:r>
              <a:rPr lang="en-US" dirty="0" smtClean="0"/>
              <a:t>Pilot learnings informed the scale-up</a:t>
            </a:r>
          </a:p>
          <a:p>
            <a:r>
              <a:rPr lang="en-US" dirty="0" smtClean="0"/>
              <a:t>Malpractice premium rebate an important lever </a:t>
            </a:r>
          </a:p>
          <a:p>
            <a:r>
              <a:rPr lang="en-US" dirty="0" smtClean="0"/>
              <a:t>Support from Harvard Surgical Chiefs Safety Collaborative</a:t>
            </a:r>
          </a:p>
          <a:p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F83FC7-6A5B-48D4-AE15-9ED2F8372EC8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899592" y="1412776"/>
            <a:ext cx="7668852" cy="396044"/>
          </a:xfrm>
        </p:spPr>
        <p:txBody>
          <a:bodyPr/>
          <a:lstStyle/>
          <a:p>
            <a:pPr marL="0" indent="0"/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Lessons Learned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85030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Cultivate support at the highest levels</a:t>
            </a:r>
          </a:p>
          <a:p>
            <a:r>
              <a:rPr lang="en-US" dirty="0"/>
              <a:t>Consider engaging chief financial officers early in the process</a:t>
            </a:r>
          </a:p>
          <a:p>
            <a:r>
              <a:rPr lang="en-US" dirty="0" smtClean="0"/>
              <a:t>Explore during the project ways to make the training more efficient and less costly</a:t>
            </a:r>
          </a:p>
          <a:p>
            <a:r>
              <a:rPr lang="en-US" dirty="0" smtClean="0"/>
              <a:t>Perform an ongoing assessment of recommended resources to inform the broader implementation</a:t>
            </a:r>
          </a:p>
          <a:p>
            <a:r>
              <a:rPr lang="en-US" dirty="0" smtClean="0"/>
              <a:t>Obtain baseline information/data around existing safety cultures in operating rooms and safety event data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F83FC7-6A5B-48D4-AE15-9ED2F8372EC8}" type="slidenum">
              <a:rPr lang="en-US" smtClean="0">
                <a:solidFill>
                  <a:srgbClr val="000000"/>
                </a:solidFill>
              </a:rPr>
              <a:pPr/>
              <a:t>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would you do differently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79153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 smtClean="0"/>
              <a:t>Video</a:t>
            </a:r>
            <a:endParaRPr lang="en-US" i="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eaLnBrk="1" hangingPunct="1"/>
            <a:fld id="{C501F651-3E7C-436D-B5A5-FF89EA23DC4C}" type="slidenum">
              <a:rPr lang="en-US" smtClean="0">
                <a:solidFill>
                  <a:srgbClr val="000000"/>
                </a:solidFill>
              </a:rPr>
              <a:pPr eaLnBrk="1" hangingPunct="1"/>
              <a:t>10</a:t>
            </a:fld>
            <a:endParaRPr lang="en-US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516761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r>
              <a:rPr lang="en-US" sz="2400" dirty="0" smtClean="0"/>
              <a:t>Kathy Dwyer                                          </a:t>
            </a:r>
            <a:r>
              <a:rPr lang="en-US" sz="2400" dirty="0" smtClean="0">
                <a:hlinkClick r:id="rId2"/>
              </a:rPr>
              <a:t>kdwyer@rmf.harvard.edu</a:t>
            </a: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617-450-6806</a:t>
            </a:r>
            <a:endParaRPr 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F83FC7-6A5B-48D4-AE15-9ED2F8372EC8}" type="slidenum">
              <a:rPr lang="en-US" smtClean="0">
                <a:solidFill>
                  <a:srgbClr val="000000"/>
                </a:solidFill>
              </a:rPr>
              <a:pPr/>
              <a:t>11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Contact Information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8556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343151" y="3962401"/>
            <a:ext cx="451437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766A62"/>
                </a:solidFill>
              </a:rPr>
              <a:t>Dedicated to creating the safest</a:t>
            </a:r>
            <a:br>
              <a:rPr lang="en-US" dirty="0">
                <a:solidFill>
                  <a:srgbClr val="766A62"/>
                </a:solidFill>
              </a:rPr>
            </a:br>
            <a:r>
              <a:rPr lang="en-US" dirty="0">
                <a:solidFill>
                  <a:srgbClr val="766A62"/>
                </a:solidFill>
              </a:rPr>
              <a:t>health care system in the world.</a:t>
            </a:r>
          </a:p>
        </p:txBody>
      </p:sp>
      <p:pic>
        <p:nvPicPr>
          <p:cNvPr id="7" name="Picture 6" descr="CRICO_TAGLINE_RGB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03190" y="1815084"/>
            <a:ext cx="6890019" cy="1094234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auto">
          <a:xfrm>
            <a:off x="828675" y="382493"/>
            <a:ext cx="762000" cy="361950"/>
          </a:xfrm>
          <a:prstGeom prst="rect">
            <a:avLst/>
          </a:prstGeom>
          <a:solidFill>
            <a:schemeClr val="bg1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+mn-lt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44131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lank">
  <a:themeElements>
    <a:clrScheme name="CRICO 2011">
      <a:dk1>
        <a:srgbClr val="000000"/>
      </a:dk1>
      <a:lt1>
        <a:srgbClr val="EDE8C4"/>
      </a:lt1>
      <a:dk2>
        <a:srgbClr val="22505F"/>
      </a:dk2>
      <a:lt2>
        <a:srgbClr val="EDE8C4"/>
      </a:lt2>
      <a:accent1>
        <a:srgbClr val="00AFD8"/>
      </a:accent1>
      <a:accent2>
        <a:srgbClr val="B6BF00"/>
      </a:accent2>
      <a:accent3>
        <a:srgbClr val="F3CF45"/>
      </a:accent3>
      <a:accent4>
        <a:srgbClr val="A6BCC6"/>
      </a:accent4>
      <a:accent5>
        <a:srgbClr val="22505F"/>
      </a:accent5>
      <a:accent6>
        <a:srgbClr val="DC5034"/>
      </a:accent6>
      <a:hlink>
        <a:srgbClr val="00AFD8"/>
      </a:hlink>
      <a:folHlink>
        <a:srgbClr val="766A62"/>
      </a:folHlink>
    </a:clrScheme>
    <a:fontScheme name="Minelli-2011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FFFF"/>
        </a:solidFill>
        <a:ln w="31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000" b="1" i="0" u="none" strike="noStrike" cap="none" normalizeH="0" baseline="0" dirty="0" smtClean="0">
            <a:ln>
              <a:noFill/>
            </a:ln>
            <a:solidFill>
              <a:srgbClr val="000000"/>
            </a:solidFill>
            <a:effectLst/>
            <a:latin typeface="+mn-lt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Chart Pag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crico_powerpoint_2014.potx" id="{7B07F4C0-47B8-4AD0-ACD2-AA7B128CA95E}" vid="{C7C925DB-E0B4-4BE3-AFD5-2ACBDCDC29E4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crico_powerpoint_2014</Template>
  <TotalTime>892</TotalTime>
  <Words>514</Words>
  <Application>Microsoft Office PowerPoint</Application>
  <PresentationFormat>On-screen Show (4:3)</PresentationFormat>
  <Paragraphs>94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Georgia</vt:lpstr>
      <vt:lpstr>Gill Sans</vt:lpstr>
      <vt:lpstr>Wingdings</vt:lpstr>
      <vt:lpstr>ヒラギノ明朝 ProN W3</vt:lpstr>
      <vt:lpstr>ヒラギノ角ゴ ProN W3</vt:lpstr>
      <vt:lpstr>blank</vt:lpstr>
      <vt:lpstr>Operating Room Team Training With Simulation Program</vt:lpstr>
      <vt:lpstr>Overview of Surgical-related Malpractice Data</vt:lpstr>
      <vt:lpstr>Harvard Surgical Chiefs Safety Collaborative </vt:lpstr>
      <vt:lpstr>Program Requirements Include </vt:lpstr>
      <vt:lpstr>Program Requirements Included</vt:lpstr>
      <vt:lpstr>CRICO Board Support and Participation</vt:lpstr>
      <vt:lpstr>Results and Sustainability</vt:lpstr>
      <vt:lpstr>Lessons Learned</vt:lpstr>
      <vt:lpstr>What would you do differently</vt:lpstr>
      <vt:lpstr>Video</vt:lpstr>
      <vt:lpstr>Contact Information</vt:lpstr>
      <vt:lpstr>PowerPoint Presentation</vt:lpstr>
    </vt:vector>
  </TitlesOfParts>
  <Company>CRICO Risk Management Foundation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Jason Boulanger</dc:creator>
  <cp:lastModifiedBy>Kathy Dwyer</cp:lastModifiedBy>
  <cp:revision>59</cp:revision>
  <cp:lastPrinted>2017-02-17T15:20:59Z</cp:lastPrinted>
  <dcterms:created xsi:type="dcterms:W3CDTF">2016-12-13T18:57:46Z</dcterms:created>
  <dcterms:modified xsi:type="dcterms:W3CDTF">2017-03-20T18:28:21Z</dcterms:modified>
</cp:coreProperties>
</file>